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1" r:id="rId2"/>
    <p:sldId id="349" r:id="rId3"/>
    <p:sldId id="394" r:id="rId4"/>
    <p:sldId id="361" r:id="rId5"/>
    <p:sldId id="397" r:id="rId6"/>
    <p:sldId id="391" r:id="rId7"/>
    <p:sldId id="392" r:id="rId8"/>
    <p:sldId id="366" r:id="rId9"/>
    <p:sldId id="390" r:id="rId10"/>
    <p:sldId id="384" r:id="rId11"/>
    <p:sldId id="393" r:id="rId12"/>
    <p:sldId id="371" r:id="rId13"/>
    <p:sldId id="387" r:id="rId14"/>
    <p:sldId id="362" r:id="rId15"/>
    <p:sldId id="307" r:id="rId16"/>
    <p:sldId id="353" r:id="rId17"/>
    <p:sldId id="352" r:id="rId18"/>
    <p:sldId id="354" r:id="rId19"/>
    <p:sldId id="358" r:id="rId20"/>
    <p:sldId id="356" r:id="rId21"/>
    <p:sldId id="357" r:id="rId22"/>
    <p:sldId id="396" r:id="rId23"/>
    <p:sldId id="395" r:id="rId24"/>
    <p:sldId id="389" r:id="rId25"/>
    <p:sldId id="375" r:id="rId2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25E"/>
    <a:srgbClr val="598CBB"/>
    <a:srgbClr val="00CC00"/>
    <a:srgbClr val="FFE181"/>
    <a:srgbClr val="E28F41"/>
    <a:srgbClr val="80BE63"/>
    <a:srgbClr val="FA4616"/>
    <a:srgbClr val="33CC33"/>
    <a:srgbClr val="71B787"/>
    <a:srgbClr val="4B83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5" autoAdjust="0"/>
    <p:restoredTop sz="50790" autoAdjust="0"/>
  </p:normalViewPr>
  <p:slideViewPr>
    <p:cSldViewPr snapToGrid="0" showGuides="1">
      <p:cViewPr varScale="1">
        <p:scale>
          <a:sx n="34" d="100"/>
          <a:sy n="34" d="100"/>
        </p:scale>
        <p:origin x="1192" y="32"/>
      </p:cViewPr>
      <p:guideLst>
        <p:guide orient="horz" pos="2160"/>
        <p:guide pos="3840"/>
      </p:guideLst>
    </p:cSldViewPr>
  </p:slideViewPr>
  <p:notesTextViewPr>
    <p:cViewPr>
      <p:scale>
        <a:sx n="75" d="100"/>
        <a:sy n="75" d="100"/>
      </p:scale>
      <p:origin x="0" y="0"/>
    </p:cViewPr>
  </p:notesTextViewPr>
  <p:sorterViewPr>
    <p:cViewPr varScale="1">
      <p:scale>
        <a:sx n="100" d="100"/>
        <a:sy n="100" d="100"/>
      </p:scale>
      <p:origin x="0" y="-908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D93C9B2-20F6-4DB1-B471-224337D0AC79}" type="datetimeFigureOut">
              <a:rPr lang="en-US" smtClean="0"/>
              <a:t>11/21/2022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vpr2022-tutorial-diffusion-models.github.io/"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vpr2022.thecvf.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UDA"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yTorch" TargetMode="External"/><Relationship Id="rId5" Type="http://schemas.openxmlformats.org/officeDocument/2006/relationships/hyperlink" Target="https://en.wikipedia.org/wiki/Meta_AI" TargetMode="External"/><Relationship Id="rId4" Type="http://schemas.openxmlformats.org/officeDocument/2006/relationships/hyperlink" Target="https://en.wikipedia.org/wiki/TensorFlow"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Natural_language" TargetMode="External"/><Relationship Id="rId4" Type="http://schemas.openxmlformats.org/officeDocument/2006/relationships/hyperlink" Target="https://en.wikipedia.org/wiki/OpenAI"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OpenAI"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Source_cod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penai.com/dall-e-2/"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reverse or remove the noise? Revising or removing the noise means recovering the values of these pixels so that the resulting image will resemble the original image.</a:t>
            </a:r>
          </a:p>
          <a:p>
            <a:endParaRPr lang="en-US" dirty="0"/>
          </a:p>
          <a:p>
            <a:r>
              <a:rPr lang="en-US" dirty="0"/>
              <a:t>Let’s look at a two-pixel example. </a:t>
            </a:r>
          </a:p>
          <a:p>
            <a:pPr marL="228600" indent="-228600">
              <a:buAutoNum type="arabicPeriod"/>
            </a:pPr>
            <a:r>
              <a:rPr lang="en-US" dirty="0"/>
              <a:t>In the left figure, the red point represents the original image, and the green point is full noise during the forward diffusion process. The image follows a path (green curve line) from the original position to the gaussian noise position. </a:t>
            </a:r>
          </a:p>
          <a:p>
            <a:pPr marL="228600" indent="-228600">
              <a:buAutoNum type="arabicPeriod"/>
            </a:pPr>
            <a:r>
              <a:rPr lang="en-US" dirty="0"/>
              <a:t>During the reverse diffusion, we want to bring the gaussian noise position back to its original position as the right figure shows.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243156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diffusion models, to remove the noise and resemble the original image, we can input the image to a convolutional neural network and we ask the network to produce the previous step image. </a:t>
            </a:r>
          </a:p>
          <a:p>
            <a:endParaRPr lang="en-US" dirty="0"/>
          </a:p>
          <a:p>
            <a:r>
              <a:rPr lang="en-US" dirty="0"/>
              <a:t>The type of convolutional neural network is called a </a:t>
            </a:r>
            <a:r>
              <a:rPr lang="en-US" b="1" dirty="0"/>
              <a:t>Unet</a:t>
            </a:r>
            <a:r>
              <a:rPr lang="en-US" dirty="0"/>
              <a: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165536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Unet </a:t>
            </a:r>
            <a:r>
              <a:rPr lang="en-US" dirty="0"/>
              <a:t>architecture. We call it</a:t>
            </a:r>
            <a:r>
              <a:rPr lang="en-US" b="1" dirty="0"/>
              <a:t> Unet </a:t>
            </a:r>
            <a:r>
              <a:rPr lang="en-US" dirty="0"/>
              <a:t>because of its shape. Through the convolutions, a small representation of the image is been made and then samples back to the original dimensions. In this way, it can be sure that the input and output dimensions have the same size.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143436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apple-system"/>
              </a:rPr>
              <a:t>Both GAN and diffusion model have shown great success in generating high-quality samples, but each has some limitations of its own. GAN models are known for potentially unstable training and less diversity in generation due to their adversarial training nature. </a:t>
            </a:r>
          </a:p>
          <a:p>
            <a:endParaRPr lang="en-US" b="0" i="0" dirty="0">
              <a:solidFill>
                <a:srgbClr val="1F1F1F"/>
              </a:solidFill>
              <a:effectLst/>
              <a:latin typeface="-apple-system"/>
            </a:endParaRPr>
          </a:p>
          <a:p>
            <a:pPr algn="l"/>
            <a:r>
              <a:rPr lang="en-US" sz="2800" b="0" i="0" dirty="0">
                <a:solidFill>
                  <a:srgbClr val="1A1A1A"/>
                </a:solidFill>
                <a:effectLst/>
                <a:latin typeface="NVIDIA Sans"/>
              </a:rPr>
              <a:t>While diffusion models satisfy the high sample quality and diversity, they are slower than traditional GANs at generating samples time and computing due to using a long Markov chain for diffusion and denoising steps.</a:t>
            </a:r>
          </a:p>
          <a:p>
            <a:pPr algn="l"/>
            <a:endParaRPr lang="en-US" sz="2800" b="0" i="0" dirty="0">
              <a:solidFill>
                <a:srgbClr val="1A1A1A"/>
              </a:solidFill>
              <a:effectLst/>
              <a:latin typeface="NVIDIA Sans"/>
            </a:endParaRPr>
          </a:p>
          <a:p>
            <a:pPr algn="l"/>
            <a:r>
              <a:rPr lang="en-US" dirty="0"/>
              <a:t>(https://lilianweng.github.io/posts/2021-07-11-diffusion-models/)</a:t>
            </a:r>
          </a:p>
          <a:p>
            <a:pPr algn="l"/>
            <a:endParaRPr lang="en-US" dirty="0"/>
          </a:p>
          <a:p>
            <a:pPr algn="l"/>
            <a:r>
              <a:rPr lang="en-US" dirty="0"/>
              <a:t>=====</a:t>
            </a:r>
          </a:p>
          <a:p>
            <a:r>
              <a:rPr lang="en-US" b="0" i="0" dirty="0">
                <a:solidFill>
                  <a:srgbClr val="1F1F1F"/>
                </a:solidFill>
                <a:effectLst/>
                <a:latin typeface="-apple-system"/>
              </a:rPr>
              <a:t>Now we have a general understanding of both the GAN and diffusion model. From the previous studies, we know both GAN and diffusion models have shown great success in generating high-quality samples, but each has some limitations of its own. </a:t>
            </a:r>
          </a:p>
          <a:p>
            <a:endParaRPr lang="en-US" b="0" i="0" dirty="0">
              <a:solidFill>
                <a:srgbClr val="1F1F1F"/>
              </a:solidFill>
              <a:effectLst/>
              <a:latin typeface="-apple-system"/>
            </a:endParaRPr>
          </a:p>
          <a:p>
            <a:pPr marL="228600" indent="-228600">
              <a:buAutoNum type="arabicPeriod"/>
            </a:pPr>
            <a:r>
              <a:rPr lang="en-US" b="0" i="0" dirty="0">
                <a:solidFill>
                  <a:srgbClr val="1F1F1F"/>
                </a:solidFill>
                <a:effectLst/>
                <a:latin typeface="-apple-system"/>
              </a:rPr>
              <a:t>GAN models are known for potentially unstable training and less diversity in generation due to their adversarial training nature.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dirty="0">
                <a:solidFill>
                  <a:srgbClr val="1A1A1A"/>
                </a:solidFill>
                <a:effectLst/>
                <a:latin typeface="NVIDIA Sans"/>
              </a:rPr>
              <a:t>While diffusion models satisfy the high sample quality and diversity, they are slower than traditional GANs at generating samples time and computing due to using a long Markov chain for diffusion and denoising steps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(https://lilianweng.github.io/posts/2021-07-11-diffusion-models/)</a:t>
            </a:r>
            <a:endParaRPr lang="en-US" sz="1200"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A1A1A"/>
                </a:solidFill>
                <a:effectLst/>
                <a:latin typeface="NVIDIA San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F1F1F"/>
                </a:solidFill>
                <a:effectLst/>
                <a:latin typeface="-apple-system"/>
              </a:rPr>
              <a:t>More resource: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i="0" u="none" strike="noStrike" dirty="0">
                <a:solidFill>
                  <a:srgbClr val="76B900"/>
                </a:solidFill>
                <a:effectLst/>
                <a:latin typeface="NVIDIA Sans"/>
                <a:hlinkClick r:id="rId3"/>
              </a:rPr>
              <a:t>Denoising Diffusion-based Generative Modeling: Foundations and Applications</a:t>
            </a:r>
            <a:r>
              <a:rPr lang="en-US" b="0" i="0" dirty="0">
                <a:solidFill>
                  <a:srgbClr val="1A1A1A"/>
                </a:solidFill>
                <a:effectLst/>
                <a:latin typeface="NVIDIA Sans"/>
              </a:rPr>
              <a:t> tutorial</a:t>
            </a:r>
            <a:r>
              <a:rPr lang="en-US" dirty="0"/>
              <a:t>(https://cvpr2022-tutorial-diffusion-models.github.io/)</a:t>
            </a:r>
          </a:p>
          <a:p>
            <a:r>
              <a:rPr lang="en-US" b="1" i="0" u="none" strike="noStrike" dirty="0">
                <a:solidFill>
                  <a:srgbClr val="6AA700"/>
                </a:solidFill>
                <a:effectLst/>
                <a:latin typeface="NVIDIA Sans"/>
                <a:hlinkClick r:id="rId4"/>
              </a:rPr>
              <a:t>Computer Vision and Pattern Recognition</a:t>
            </a:r>
            <a:r>
              <a:rPr lang="en-US" b="0" i="0" dirty="0">
                <a:solidFill>
                  <a:srgbClr val="1A1A1A"/>
                </a:solidFill>
                <a:effectLst/>
                <a:latin typeface="NVIDIA Sans"/>
              </a:rPr>
              <a:t> (CVPR) conference </a:t>
            </a:r>
            <a:r>
              <a:rPr lang="en-US" dirty="0"/>
              <a:t>(https://cvpr2022.thecvf.com/)</a:t>
            </a:r>
          </a:p>
          <a:p>
            <a:pPr algn="l"/>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113588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92647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StyleGAN2 intro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316235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Nvidia researchers introduced StyleGAN (a generative adversarial network) in December of 2018.  They made the source code available in February of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StyleGAN utilizes Nvidia's </a:t>
            </a:r>
            <a:r>
              <a:rPr lang="en-US" b="0" i="0" u="none" strike="noStrike" dirty="0">
                <a:solidFill>
                  <a:srgbClr val="0645AD"/>
                </a:solidFill>
                <a:effectLst/>
                <a:latin typeface="Arial" panose="020B0604020202020204" pitchFamily="34" charset="0"/>
                <a:hlinkClick r:id="rId3" tooltip="CUDA"/>
              </a:rPr>
              <a:t>CUDA</a:t>
            </a:r>
            <a:r>
              <a:rPr lang="en-US" b="0" i="0" dirty="0">
                <a:solidFill>
                  <a:srgbClr val="202122"/>
                </a:solidFill>
                <a:effectLst/>
                <a:latin typeface="Arial" panose="020B0604020202020204" pitchFamily="34" charset="0"/>
              </a:rPr>
              <a:t> software, GPUs, and Google's </a:t>
            </a:r>
            <a:r>
              <a:rPr lang="en-US" b="0" i="0" u="none" strike="noStrike" dirty="0">
                <a:solidFill>
                  <a:srgbClr val="0645AD"/>
                </a:solidFill>
                <a:effectLst/>
                <a:latin typeface="Arial" panose="020B0604020202020204" pitchFamily="34" charset="0"/>
                <a:hlinkClick r:id="rId4" tooltip="TensorFlow"/>
              </a:rPr>
              <a:t>TensorFlow</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rPr>
              <a:t> </a:t>
            </a:r>
            <a:r>
              <a:rPr lang="en-US" b="0" i="0" dirty="0">
                <a:solidFill>
                  <a:srgbClr val="202122"/>
                </a:solidFill>
                <a:effectLst/>
                <a:latin typeface="Arial" panose="020B0604020202020204" pitchFamily="34" charset="0"/>
              </a:rPr>
              <a:t>or </a:t>
            </a:r>
            <a:r>
              <a:rPr lang="en-US" b="0" i="0" u="none" strike="noStrike" dirty="0">
                <a:solidFill>
                  <a:srgbClr val="0645AD"/>
                </a:solidFill>
                <a:effectLst/>
                <a:latin typeface="Arial" panose="020B0604020202020204" pitchFamily="34" charset="0"/>
                <a:hlinkClick r:id="rId5" tooltip="Meta AI"/>
              </a:rPr>
              <a:t>Meta AI</a:t>
            </a:r>
            <a:r>
              <a:rPr lang="en-US" b="0" i="0" dirty="0">
                <a:solidFill>
                  <a:srgbClr val="202122"/>
                </a:solidFill>
                <a:effectLst/>
                <a:latin typeface="Arial" panose="020B0604020202020204" pitchFamily="34" charset="0"/>
              </a:rPr>
              <a:t>'s </a:t>
            </a:r>
            <a:r>
              <a:rPr lang="en-US" b="0" i="0" u="none" strike="noStrike" dirty="0">
                <a:solidFill>
                  <a:srgbClr val="0645AD"/>
                </a:solidFill>
                <a:effectLst/>
                <a:latin typeface="Arial" panose="020B0604020202020204" pitchFamily="34" charset="0"/>
                <a:hlinkClick r:id="rId6" tooltip="PyTorch"/>
              </a:rPr>
              <a:t>PyTorch</a:t>
            </a:r>
            <a:r>
              <a:rPr lang="en-US" b="0" i="0" dirty="0">
                <a:solidFill>
                  <a:srgbClr val="202122"/>
                </a:solidFill>
                <a:effectLst/>
                <a:latin typeface="Arial" panose="020B0604020202020204" pitchFamily="34" charset="0"/>
              </a:rPr>
              <a:t>,  Pytorch became the official implementation library in later StyleGAN versions.  Nvidia released StyleGAN 2 on February 5, 2020.  This version improved image quality.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And finally, Nvidia released StyleGAN3 on October 12, 2021.</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249038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DALL-E 2 intro video</a:t>
            </a:r>
          </a:p>
          <a:p>
            <a:endParaRPr lang="en-US" dirty="0"/>
          </a:p>
          <a:p>
            <a:pPr algn="l"/>
            <a:r>
              <a:rPr lang="en-US" b="1" i="0" dirty="0">
                <a:solidFill>
                  <a:srgbClr val="202122"/>
                </a:solidFill>
                <a:effectLst/>
                <a:latin typeface="Arial" panose="020B0604020202020204" pitchFamily="34" charset="0"/>
              </a:rPr>
              <a:t>DALL-E</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DALL-E 2</a:t>
            </a:r>
            <a:r>
              <a:rPr lang="en-US" b="0" i="0" dirty="0">
                <a:solidFill>
                  <a:srgbClr val="202122"/>
                </a:solidFill>
                <a:effectLst/>
                <a:latin typeface="Arial" panose="020B0604020202020204" pitchFamily="34" charset="0"/>
              </a:rPr>
              <a:t> are </a:t>
            </a:r>
            <a:r>
              <a:rPr lang="en-US" b="0" i="0" u="none" strike="noStrike" dirty="0">
                <a:solidFill>
                  <a:srgbClr val="0645AD"/>
                </a:solidFill>
                <a:effectLst/>
                <a:latin typeface="Arial" panose="020B0604020202020204" pitchFamily="34" charset="0"/>
                <a:hlinkClick r:id="rId3" tooltip="Machine learning"/>
              </a:rPr>
              <a:t>machine learning models</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4" tooltip="OpenAI"/>
              </a:rPr>
              <a:t>OpenAI</a:t>
            </a:r>
            <a:r>
              <a:rPr lang="en-US" b="0" i="0" dirty="0">
                <a:solidFill>
                  <a:srgbClr val="202122"/>
                </a:solidFill>
                <a:effectLst/>
                <a:latin typeface="Arial" panose="020B0604020202020204" pitchFamily="34" charset="0"/>
              </a:rPr>
              <a:t> to generate digital images from </a:t>
            </a:r>
            <a:r>
              <a:rPr lang="en-US" b="0" i="0" u="none" strike="noStrike" dirty="0">
                <a:solidFill>
                  <a:srgbClr val="0645AD"/>
                </a:solidFill>
                <a:effectLst/>
                <a:latin typeface="Arial" panose="020B0604020202020204" pitchFamily="34" charset="0"/>
                <a:hlinkClick r:id="rId5" tooltip="Natural language"/>
              </a:rPr>
              <a:t>natural language</a:t>
            </a:r>
            <a:r>
              <a:rPr lang="en-US" b="0" i="0" dirty="0">
                <a:solidFill>
                  <a:srgbClr val="202122"/>
                </a:solidFill>
                <a:effectLst/>
                <a:latin typeface="Arial" panose="020B0604020202020204" pitchFamily="34" charset="0"/>
              </a:rPr>
              <a:t> descriptions.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1696464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645AD"/>
                </a:solidFill>
                <a:effectLst/>
                <a:latin typeface="Arial" panose="020B0604020202020204" pitchFamily="34" charset="0"/>
                <a:hlinkClick r:id="rId3" tooltip="OpenAI"/>
              </a:rPr>
              <a:t>OpenAI</a:t>
            </a:r>
            <a:r>
              <a:rPr lang="en-US" b="0" i="0" dirty="0">
                <a:solidFill>
                  <a:srgbClr val="202122"/>
                </a:solidFill>
                <a:effectLst/>
                <a:latin typeface="Arial" panose="020B0604020202020204" pitchFamily="34" charset="0"/>
              </a:rPr>
              <a:t> released DALL-E in a blog post in January 2021.  It used a modified version of GPT-3 to generate images.</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In April of 2022, OpenAI announced DALL-E 2.  This release is designed to generate realistic images at higher resolutions .  DALL-E 2 can combine concepts, attributes, and styles.  OpenAI has not released </a:t>
            </a:r>
            <a:r>
              <a:rPr lang="en-US" b="0" i="0" u="none" strike="noStrike" dirty="0">
                <a:solidFill>
                  <a:srgbClr val="0645AD"/>
                </a:solidFill>
                <a:effectLst/>
                <a:latin typeface="Arial" panose="020B0604020202020204" pitchFamily="34" charset="0"/>
                <a:hlinkClick r:id="rId4" tooltip="Source code"/>
              </a:rPr>
              <a:t>source code</a:t>
            </a:r>
            <a:r>
              <a:rPr lang="en-US" b="0" i="0" dirty="0">
                <a:solidFill>
                  <a:srgbClr val="202122"/>
                </a:solidFill>
                <a:effectLst/>
                <a:latin typeface="Arial" panose="020B0604020202020204" pitchFamily="34" charset="0"/>
              </a:rPr>
              <a:t> for either model, although output from a limited selection of sample prompts is available  at their website.</a:t>
            </a:r>
          </a:p>
          <a:p>
            <a:pPr algn="l"/>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744321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3157664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19249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Hanfu dress videos links:</a:t>
            </a:r>
          </a:p>
          <a:p>
            <a:endParaRPr lang="en-US" dirty="0"/>
          </a:p>
          <a:p>
            <a:r>
              <a:rPr lang="en-US" dirty="0"/>
              <a:t>https://youtu.be/hs09ibfKPfQ</a:t>
            </a:r>
          </a:p>
          <a:p>
            <a:r>
              <a:rPr lang="en-US" dirty="0"/>
              <a:t>https://youtu.be/mapHUN4oYOg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84883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02404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 </a:t>
            </a:r>
            <a:r>
              <a:rPr lang="en-US" b="0" i="0" u="none" strike="noStrike" dirty="0">
                <a:solidFill>
                  <a:srgbClr val="6B2BD6"/>
                </a:solidFill>
                <a:effectLst/>
                <a:latin typeface="Generator"/>
                <a:hlinkClick r:id="rId3"/>
              </a:rPr>
              <a:t>DALL-E 2</a:t>
            </a:r>
            <a:r>
              <a:rPr lang="en-US" b="0" i="0" dirty="0">
                <a:solidFill>
                  <a:srgbClr val="050506"/>
                </a:solidFill>
                <a:effectLst/>
                <a:latin typeface="Generator"/>
              </a:rPr>
              <a:t> hit the scene, setting a new bar for image generation and manipulation. </a:t>
            </a:r>
          </a:p>
          <a:p>
            <a:endParaRPr lang="en-US" b="0" i="0" dirty="0">
              <a:solidFill>
                <a:srgbClr val="050506"/>
              </a:solidFill>
              <a:effectLst/>
              <a:latin typeface="Generator"/>
            </a:endParaRPr>
          </a:p>
          <a:p>
            <a:pPr algn="l" fontAlgn="base"/>
            <a:r>
              <a:rPr lang="en-US" b="0" i="0" u="none" strike="noStrike" dirty="0">
                <a:solidFill>
                  <a:srgbClr val="050506"/>
                </a:solidFill>
                <a:effectLst/>
                <a:latin typeface="Generator"/>
              </a:rPr>
              <a:t>At the highest level, DALL-E 2's works very simply:</a:t>
            </a:r>
          </a:p>
          <a:p>
            <a:pPr algn="l" fontAlgn="base"/>
            <a:endParaRPr lang="en-US" b="0" i="0" u="none" strike="noStrike"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inherit"/>
              </a:rPr>
              <a:t>First, a text prompt is input into a </a:t>
            </a:r>
            <a:r>
              <a:rPr lang="en-US" b="1" i="0" dirty="0">
                <a:solidFill>
                  <a:srgbClr val="050506"/>
                </a:solidFill>
                <a:effectLst/>
                <a:latin typeface="inherit"/>
              </a:rPr>
              <a:t>text encoder</a:t>
            </a:r>
            <a:r>
              <a:rPr lang="en-US" b="0" i="0" dirty="0">
                <a:solidFill>
                  <a:srgbClr val="050506"/>
                </a:solidFill>
                <a:effectLst/>
                <a:latin typeface="inherit"/>
              </a:rPr>
              <a:t> that is trained to map the prompt to a representation space.</a:t>
            </a:r>
          </a:p>
          <a:p>
            <a:pPr marL="228600" indent="-228600" algn="l" fontAlgn="base">
              <a:buFont typeface="+mj-lt"/>
              <a:buAutoNum type="arabicPeriod"/>
            </a:pPr>
            <a:r>
              <a:rPr lang="en-US" b="0" i="0" dirty="0">
                <a:solidFill>
                  <a:srgbClr val="050506"/>
                </a:solidFill>
                <a:effectLst/>
                <a:latin typeface="inherit"/>
              </a:rPr>
              <a:t>Then, a diffusion model </a:t>
            </a:r>
            <a:r>
              <a:rPr lang="en-US" b="1" i="0" dirty="0">
                <a:solidFill>
                  <a:srgbClr val="050506"/>
                </a:solidFill>
                <a:effectLst/>
                <a:latin typeface="inherit"/>
              </a:rPr>
              <a:t>prior</a:t>
            </a:r>
            <a:r>
              <a:rPr lang="en-US" b="0" i="0" dirty="0">
                <a:solidFill>
                  <a:srgbClr val="050506"/>
                </a:solidFill>
                <a:effectLst/>
                <a:latin typeface="inherit"/>
              </a:rPr>
              <a:t> maps from the CLIP text encoding to a corresponding </a:t>
            </a:r>
            <a:r>
              <a:rPr lang="en-US" b="1" i="0" dirty="0">
                <a:solidFill>
                  <a:srgbClr val="050506"/>
                </a:solidFill>
                <a:effectLst/>
                <a:latin typeface="inherit"/>
              </a:rPr>
              <a:t>CLIP image encoding</a:t>
            </a:r>
            <a:r>
              <a:rPr lang="en-US" b="0" i="0" dirty="0">
                <a:solidFill>
                  <a:srgbClr val="050506"/>
                </a:solidFill>
                <a:effectLst/>
                <a:latin typeface="inherit"/>
              </a:rPr>
              <a:t>.</a:t>
            </a:r>
          </a:p>
          <a:p>
            <a:pPr marL="228600" indent="-228600" algn="l" fontAlgn="base">
              <a:buFont typeface="+mj-lt"/>
              <a:buAutoNum type="arabicPeriod"/>
            </a:pPr>
            <a:r>
              <a:rPr lang="en-US" b="0" i="0" dirty="0">
                <a:solidFill>
                  <a:srgbClr val="050506"/>
                </a:solidFill>
                <a:effectLst/>
                <a:latin typeface="inherit"/>
              </a:rPr>
              <a:t>Finally, an </a:t>
            </a:r>
            <a:r>
              <a:rPr lang="en-US" b="1" i="0" dirty="0">
                <a:solidFill>
                  <a:srgbClr val="050506"/>
                </a:solidFill>
                <a:effectLst/>
                <a:latin typeface="inherit"/>
              </a:rPr>
              <a:t>image decoder, </a:t>
            </a:r>
            <a:r>
              <a:rPr lang="en-US" b="0" i="0" dirty="0">
                <a:solidFill>
                  <a:srgbClr val="050506"/>
                </a:solidFill>
                <a:effectLst/>
                <a:latin typeface="inherit"/>
              </a:rPr>
              <a:t>the modified-GLIDE generation model maps from the representation space into the image space via reverse-Diffusion, generating one of many possible images that conveys the semantic information within the input caption.</a:t>
            </a:r>
          </a:p>
          <a:p>
            <a:endParaRPr lang="en-US" dirty="0"/>
          </a:p>
          <a:p>
            <a:r>
              <a:rPr lang="en-US" dirty="0"/>
              <a:t>(https://www.assemblyai.com/blog/how-dall-e-2-actually-works/)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2193804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Now, let us dive into each of the above steps separately.</a:t>
            </a:r>
          </a:p>
          <a:p>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solidFill>
                  <a:srgbClr val="050506"/>
                </a:solidFill>
                <a:effectLst/>
                <a:latin typeface="Generator"/>
              </a:rPr>
              <a:t>Step 1 - Linking Textual and Visual Semantics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How does DALL-E 2 know the way a textual is manifested in the visual space?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dirty="0">
                <a:solidFill>
                  <a:srgbClr val="050506"/>
                </a:solidFill>
                <a:effectLst/>
                <a:latin typeface="Generator"/>
              </a:rPr>
              <a:t>The </a:t>
            </a:r>
            <a:r>
              <a:rPr lang="en-US" b="1" i="0" dirty="0">
                <a:solidFill>
                  <a:srgbClr val="050506"/>
                </a:solidFill>
                <a:effectLst/>
                <a:latin typeface="Generator"/>
              </a:rPr>
              <a:t>link between textual semantics and their visual representations</a:t>
            </a:r>
            <a:r>
              <a:rPr lang="en-US" b="0" i="0" dirty="0">
                <a:solidFill>
                  <a:srgbClr val="050506"/>
                </a:solidFill>
                <a:effectLst/>
                <a:latin typeface="Generator"/>
              </a:rPr>
              <a:t> in DALL-E 2 is learned by a model called </a:t>
            </a:r>
            <a:r>
              <a:rPr lang="en-US" b="1" i="0" dirty="0">
                <a:solidFill>
                  <a:srgbClr val="050506"/>
                </a:solidFill>
                <a:effectLst/>
                <a:latin typeface="Generator"/>
              </a:rPr>
              <a:t>CLIP </a:t>
            </a:r>
            <a:r>
              <a:rPr lang="en-US" b="0" i="0" dirty="0">
                <a:solidFill>
                  <a:srgbClr val="050506"/>
                </a:solidFill>
                <a:effectLst/>
                <a:latin typeface="Generator"/>
              </a:rPr>
              <a:t>(</a:t>
            </a:r>
            <a:r>
              <a:rPr lang="en-US" b="1" i="0" dirty="0">
                <a:solidFill>
                  <a:srgbClr val="050506"/>
                </a:solidFill>
                <a:effectLst/>
                <a:latin typeface="Generator"/>
              </a:rPr>
              <a:t>C</a:t>
            </a:r>
            <a:r>
              <a:rPr lang="en-US" b="0" i="0" dirty="0">
                <a:solidFill>
                  <a:srgbClr val="050506"/>
                </a:solidFill>
                <a:effectLst/>
                <a:latin typeface="Generator"/>
              </a:rPr>
              <a:t>ontrastive </a:t>
            </a:r>
            <a:r>
              <a:rPr lang="en-US" b="1" i="0" dirty="0">
                <a:solidFill>
                  <a:srgbClr val="050506"/>
                </a:solidFill>
                <a:effectLst/>
                <a:latin typeface="Generator"/>
              </a:rPr>
              <a:t>L</a:t>
            </a:r>
            <a:r>
              <a:rPr lang="en-US" b="0" i="0" dirty="0">
                <a:solidFill>
                  <a:srgbClr val="050506"/>
                </a:solidFill>
                <a:effectLst/>
                <a:latin typeface="Generator"/>
              </a:rPr>
              <a:t>anguage-</a:t>
            </a:r>
            <a:r>
              <a:rPr lang="en-US" b="1" i="0" dirty="0">
                <a:solidFill>
                  <a:srgbClr val="050506"/>
                </a:solidFill>
                <a:effectLst/>
                <a:latin typeface="Generator"/>
              </a:rPr>
              <a:t>I</a:t>
            </a:r>
            <a:r>
              <a:rPr lang="en-US" b="0" i="0" dirty="0">
                <a:solidFill>
                  <a:srgbClr val="050506"/>
                </a:solidFill>
                <a:effectLst/>
                <a:latin typeface="Generator"/>
              </a:rPr>
              <a:t>mage </a:t>
            </a:r>
            <a:r>
              <a:rPr lang="en-US" b="1" i="0" dirty="0">
                <a:solidFill>
                  <a:srgbClr val="050506"/>
                </a:solidFill>
                <a:effectLst/>
                <a:latin typeface="Generator"/>
              </a:rPr>
              <a:t>P</a:t>
            </a:r>
            <a:r>
              <a:rPr lang="en-US" b="0" i="0" dirty="0">
                <a:solidFill>
                  <a:srgbClr val="050506"/>
                </a:solidFill>
                <a:effectLst/>
                <a:latin typeface="Generator"/>
              </a:rPr>
              <a:t>re-training).</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u="none" strike="noStrike" dirty="0">
                <a:solidFill>
                  <a:srgbClr val="050506"/>
                </a:solidFill>
                <a:effectLst/>
                <a:latin typeface="Generator"/>
              </a:rPr>
              <a:t>CLIP is trained on hundreds of millions of images and their associated texts, learning how much a given text snippet relates to an image. That is, rather than trying to predict a text given an image, CLIP instead just learns how related any given text is to an image.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2 - Mapping from Textual Semantics to Corresponding Visual Semantics</a:t>
            </a:r>
          </a:p>
          <a:p>
            <a:pPr marL="0" indent="0" algn="l" fontAlgn="base">
              <a:buFont typeface="+mj-lt"/>
              <a:buNone/>
            </a:pPr>
            <a:r>
              <a:rPr lang="en-US" dirty="0"/>
              <a:t>How </a:t>
            </a:r>
            <a:r>
              <a:rPr lang="en-US" b="0" i="0" dirty="0">
                <a:solidFill>
                  <a:srgbClr val="050506"/>
                </a:solidFill>
                <a:effectLst/>
                <a:latin typeface="Generator"/>
              </a:rPr>
              <a:t>does DALL-E 2 </a:t>
            </a:r>
            <a:r>
              <a:rPr lang="en-US" dirty="0"/>
              <a:t>go about injecting the text conditioning information from our prompt into the image generation process?</a:t>
            </a:r>
            <a:endParaRPr lang="en-US" b="0" i="0" dirty="0">
              <a:solidFill>
                <a:schemeClr val="tx1"/>
              </a:solidFill>
              <a:effectLst/>
              <a:latin typeface="+mn-lt"/>
            </a:endParaRPr>
          </a:p>
          <a:p>
            <a:pPr marL="228600" indent="-228600" algn="l" fontAlgn="base">
              <a:buFont typeface="+mj-lt"/>
              <a:buAutoNum type="arabicPeriod"/>
            </a:pPr>
            <a:r>
              <a:rPr lang="en-US" b="0" i="0" dirty="0">
                <a:solidFill>
                  <a:srgbClr val="050506"/>
                </a:solidFill>
                <a:effectLst/>
                <a:latin typeface="Generator"/>
              </a:rPr>
              <a:t>DALL-E 2 uses another model, call the </a:t>
            </a:r>
            <a:r>
              <a:rPr lang="en-US" b="1" i="0" dirty="0">
                <a:solidFill>
                  <a:srgbClr val="050506"/>
                </a:solidFill>
                <a:effectLst/>
                <a:latin typeface="Generator"/>
              </a:rPr>
              <a:t>prior </a:t>
            </a:r>
            <a:r>
              <a:rPr lang="en-US" b="0" i="0" dirty="0">
                <a:solidFill>
                  <a:srgbClr val="050506"/>
                </a:solidFill>
                <a:effectLst/>
                <a:latin typeface="Generator"/>
              </a:rPr>
              <a:t>(a diffusion model), to map </a:t>
            </a:r>
            <a:r>
              <a:rPr lang="en-US" b="1" i="0" dirty="0">
                <a:solidFill>
                  <a:srgbClr val="050506"/>
                </a:solidFill>
                <a:effectLst/>
                <a:latin typeface="Generator"/>
              </a:rPr>
              <a:t>from the text encodings </a:t>
            </a:r>
            <a:r>
              <a:rPr lang="en-US" b="0" i="0" dirty="0">
                <a:solidFill>
                  <a:srgbClr val="050506"/>
                </a:solidFill>
                <a:effectLst/>
                <a:latin typeface="Generator"/>
              </a:rPr>
              <a:t>of image captions</a:t>
            </a:r>
            <a:r>
              <a:rPr lang="en-US" b="1" i="0" dirty="0">
                <a:solidFill>
                  <a:srgbClr val="050506"/>
                </a:solidFill>
                <a:effectLst/>
                <a:latin typeface="Generator"/>
              </a:rPr>
              <a:t> to the</a:t>
            </a:r>
            <a:r>
              <a:rPr lang="en-US" b="0" i="0" dirty="0">
                <a:solidFill>
                  <a:srgbClr val="050506"/>
                </a:solidFill>
                <a:effectLst/>
                <a:latin typeface="Generator"/>
              </a:rPr>
              <a:t> </a:t>
            </a:r>
            <a:r>
              <a:rPr lang="en-US" b="1" i="0" dirty="0">
                <a:solidFill>
                  <a:srgbClr val="050506"/>
                </a:solidFill>
                <a:effectLst/>
                <a:latin typeface="Generator"/>
              </a:rPr>
              <a:t>image encodings </a:t>
            </a:r>
            <a:r>
              <a:rPr lang="en-US" b="0" i="0" dirty="0">
                <a:solidFill>
                  <a:srgbClr val="050506"/>
                </a:solidFill>
                <a:effectLst/>
                <a:latin typeface="Generator"/>
              </a:rPr>
              <a:t>of their corresponding images. </a:t>
            </a:r>
          </a:p>
          <a:p>
            <a:pPr marL="228600" indent="-228600" algn="l" fontAlgn="base">
              <a:buFont typeface="+mj-lt"/>
              <a:buAutoNum type="arabicPeriod"/>
            </a:pPr>
            <a:r>
              <a:rPr lang="en-US" b="0" i="0" u="none" strike="noStrike" dirty="0">
                <a:solidFill>
                  <a:srgbClr val="050506"/>
                </a:solidFill>
                <a:effectLst/>
                <a:latin typeface="Generator"/>
              </a:rPr>
              <a:t>The Diffusion Prior in DALL-E 2 consists of a decoder-only Transformer. It operates, with a causal attention mask, on an ordered sequence of (</a:t>
            </a:r>
            <a:r>
              <a:rPr lang="en-US" b="1" i="0" u="none" strike="noStrike" dirty="0" err="1">
                <a:solidFill>
                  <a:srgbClr val="050506"/>
                </a:solidFill>
                <a:effectLst/>
                <a:latin typeface="Times New Roman" panose="02020603050405020304" pitchFamily="18" charset="0"/>
                <a:cs typeface="Times New Roman" panose="02020603050405020304" pitchFamily="18" charset="0"/>
              </a:rPr>
              <a:t>i</a:t>
            </a:r>
            <a:r>
              <a:rPr lang="en-US" b="1" i="0" u="none" strike="noStrike" dirty="0">
                <a:solidFill>
                  <a:srgbClr val="050506"/>
                </a:solidFill>
                <a:effectLst/>
                <a:latin typeface="Times New Roman" panose="02020603050405020304" pitchFamily="18" charset="0"/>
                <a:cs typeface="Times New Roman" panose="02020603050405020304" pitchFamily="18" charset="0"/>
              </a:rPr>
              <a:t>)</a:t>
            </a:r>
            <a:r>
              <a:rPr lang="en-US" b="1"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The tokenized text. </a:t>
            </a:r>
            <a:r>
              <a:rPr lang="en-US" b="1" i="0" dirty="0">
                <a:solidFill>
                  <a:srgbClr val="050506"/>
                </a:solidFill>
                <a:effectLst/>
                <a:latin typeface="Times New Roman" panose="02020603050405020304" pitchFamily="18" charset="0"/>
                <a:cs typeface="Times New Roman" panose="02020603050405020304" pitchFamily="18" charset="0"/>
              </a:rPr>
              <a:t>(ii) </a:t>
            </a:r>
            <a:r>
              <a:rPr lang="en-US" b="0" i="0" dirty="0">
                <a:solidFill>
                  <a:srgbClr val="050506"/>
                </a:solidFill>
                <a:effectLst/>
                <a:latin typeface="inherit"/>
              </a:rPr>
              <a:t>The CLIP text encodings of these tokens. </a:t>
            </a:r>
            <a:r>
              <a:rPr lang="en-US" b="1" i="0" dirty="0">
                <a:solidFill>
                  <a:srgbClr val="050506"/>
                </a:solidFill>
                <a:effectLst/>
                <a:latin typeface="Times New Roman" panose="02020603050405020304" pitchFamily="18" charset="0"/>
                <a:cs typeface="Times New Roman" panose="02020603050405020304" pitchFamily="18" charset="0"/>
              </a:rPr>
              <a:t>(iii)</a:t>
            </a:r>
            <a:r>
              <a:rPr lang="en-US" b="0"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An encoding for the diffusion timestep. </a:t>
            </a:r>
            <a:r>
              <a:rPr lang="en-US" b="1" i="0" dirty="0">
                <a:solidFill>
                  <a:srgbClr val="050506"/>
                </a:solidFill>
                <a:effectLst/>
                <a:latin typeface="Times New Roman" panose="02020603050405020304" pitchFamily="18" charset="0"/>
                <a:cs typeface="Times New Roman" panose="02020603050405020304" pitchFamily="18" charset="0"/>
              </a:rPr>
              <a:t>(iv) </a:t>
            </a:r>
            <a:r>
              <a:rPr lang="en-US" b="0" i="0" dirty="0">
                <a:solidFill>
                  <a:srgbClr val="050506"/>
                </a:solidFill>
                <a:effectLst/>
                <a:latin typeface="inherit"/>
              </a:rPr>
              <a:t>The noised image passed through the CLIP image encoder.</a:t>
            </a:r>
            <a:r>
              <a:rPr lang="en-US" b="0" i="0" dirty="0">
                <a:solidFill>
                  <a:srgbClr val="050506"/>
                </a:solidFill>
                <a:effectLst/>
                <a:latin typeface="Times New Roman" panose="02020603050405020304" pitchFamily="18" charset="0"/>
                <a:cs typeface="Times New Roman" panose="02020603050405020304" pitchFamily="18" charset="0"/>
              </a:rPr>
              <a:t> </a:t>
            </a:r>
            <a:r>
              <a:rPr lang="en-US" b="1" i="0" dirty="0">
                <a:solidFill>
                  <a:srgbClr val="050506"/>
                </a:solidFill>
                <a:effectLst/>
                <a:latin typeface="Times New Roman" panose="02020603050405020304" pitchFamily="18" charset="0"/>
                <a:cs typeface="Times New Roman" panose="02020603050405020304" pitchFamily="18" charset="0"/>
              </a:rPr>
              <a:t>(v) </a:t>
            </a:r>
            <a:r>
              <a:rPr lang="en-US" b="0" i="0" dirty="0">
                <a:solidFill>
                  <a:srgbClr val="050506"/>
                </a:solidFill>
                <a:effectLst/>
                <a:latin typeface="inherit"/>
              </a:rPr>
              <a:t>Final encoding whose output from Transformer is used to predict the un-noised CLIP image encoding.</a:t>
            </a:r>
            <a:endParaRPr lang="en-US" b="0" i="0" u="none" strike="noStrike" dirty="0">
              <a:solidFill>
                <a:srgbClr val="050506"/>
              </a:solidFill>
              <a:effectLst/>
              <a:latin typeface="Generator"/>
            </a:endParaRPr>
          </a:p>
          <a:p>
            <a:pPr marL="0" indent="0" algn="l" fontAlgn="base">
              <a:buFont typeface="+mj-lt"/>
              <a:buNone/>
            </a:pPr>
            <a:endParaRPr lang="en-US" b="0" i="0" dirty="0">
              <a:solidFill>
                <a:srgbClr val="050506"/>
              </a:solidFill>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3 - Generating Images from Visual Semantics</a:t>
            </a:r>
          </a:p>
          <a:p>
            <a:pPr marL="0" indent="0" algn="l" fontAlgn="base">
              <a:buFont typeface="+mj-lt"/>
              <a:buNone/>
            </a:pPr>
            <a:r>
              <a:rPr lang="en-US" dirty="0"/>
              <a:t>How </a:t>
            </a:r>
            <a:r>
              <a:rPr lang="en-US" b="0" i="0" dirty="0">
                <a:solidFill>
                  <a:srgbClr val="050506"/>
                </a:solidFill>
                <a:effectLst/>
                <a:latin typeface="Generator"/>
              </a:rPr>
              <a:t>does DALL-E 2 learn to reverse the image encoding mapping to accomplish image generation?</a:t>
            </a:r>
          </a:p>
          <a:p>
            <a:pPr marL="228600" indent="-228600" algn="l" fontAlgn="base">
              <a:buFont typeface="+mj-lt"/>
              <a:buAutoNum type="arabicPeriod"/>
            </a:pPr>
            <a:r>
              <a:rPr lang="en-US" b="0" i="0" dirty="0">
                <a:solidFill>
                  <a:srgbClr val="050506"/>
                </a:solidFill>
                <a:effectLst/>
                <a:latin typeface="Generator"/>
              </a:rPr>
              <a:t>DALL-E 2 employs a modified version models </a:t>
            </a:r>
            <a:r>
              <a:rPr lang="en-US" b="1" i="0" dirty="0">
                <a:solidFill>
                  <a:srgbClr val="050506"/>
                </a:solidFill>
                <a:effectLst/>
                <a:latin typeface="Generator"/>
              </a:rPr>
              <a:t>GLIDE</a:t>
            </a:r>
            <a:r>
              <a:rPr lang="en-US" b="0" i="0" dirty="0">
                <a:solidFill>
                  <a:srgbClr val="050506"/>
                </a:solidFill>
                <a:effectLst/>
                <a:latin typeface="Generator"/>
              </a:rPr>
              <a:t> to perform image generation. As depicted in the image above, </a:t>
            </a:r>
            <a:r>
              <a:rPr lang="en-US" b="0" i="0" dirty="0">
                <a:solidFill>
                  <a:srgbClr val="666666"/>
                </a:solidFill>
                <a:effectLst/>
                <a:latin typeface="Generator"/>
              </a:rPr>
              <a:t>a Corgi playing a flamethrowing trumpet passed through CLIP's image encoder. GLIDE then uses this encoding to generate a new image that maintains the salient features of the original.</a:t>
            </a:r>
            <a:endParaRPr lang="en-US" b="0" i="0"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Generator"/>
              </a:rPr>
              <a:t>It should be noted that the goal is</a:t>
            </a:r>
            <a:r>
              <a:rPr lang="en-US" b="1" i="0" dirty="0">
                <a:solidFill>
                  <a:srgbClr val="050506"/>
                </a:solidFill>
                <a:effectLst/>
                <a:latin typeface="Generator"/>
              </a:rPr>
              <a:t> not </a:t>
            </a:r>
            <a:r>
              <a:rPr lang="en-US" b="0" i="0" dirty="0">
                <a:solidFill>
                  <a:srgbClr val="050506"/>
                </a:solidFill>
                <a:effectLst/>
                <a:latin typeface="Generator"/>
              </a:rPr>
              <a:t>to build an autoencoder and </a:t>
            </a:r>
            <a:r>
              <a:rPr lang="en-US" b="0" i="1" dirty="0">
                <a:solidFill>
                  <a:srgbClr val="050506"/>
                </a:solidFill>
                <a:effectLst/>
                <a:latin typeface="Generator"/>
              </a:rPr>
              <a:t>exactly</a:t>
            </a:r>
            <a:r>
              <a:rPr lang="en-US" b="0" i="0" dirty="0">
                <a:solidFill>
                  <a:srgbClr val="050506"/>
                </a:solidFill>
                <a:effectLst/>
                <a:latin typeface="Generator"/>
              </a:rPr>
              <a:t> reconstruct an image given its embedding, but to instead generate an image which </a:t>
            </a:r>
            <a:r>
              <a:rPr lang="en-US" b="1" i="0" dirty="0">
                <a:solidFill>
                  <a:srgbClr val="050506"/>
                </a:solidFill>
                <a:effectLst/>
                <a:latin typeface="Generator"/>
              </a:rPr>
              <a:t>maintains the salient features of the original image </a:t>
            </a:r>
            <a:r>
              <a:rPr lang="en-US" b="0" i="0" dirty="0">
                <a:solidFill>
                  <a:srgbClr val="050506"/>
                </a:solidFill>
                <a:effectLst/>
                <a:latin typeface="Generator"/>
              </a:rPr>
              <a:t>given its embedding. </a:t>
            </a:r>
          </a:p>
          <a:p>
            <a:pPr marL="228600" indent="-228600" algn="l" fontAlgn="base">
              <a:buFont typeface="+mj-lt"/>
              <a:buAutoNum type="arabicPeriod"/>
            </a:pPr>
            <a:r>
              <a:rPr lang="en-US" dirty="0"/>
              <a:t>GLIDE extends the core concept of Diffusion Models by augmenting the training process with additional textual information, ultimately resulting in text-conditional image generation</a:t>
            </a:r>
          </a:p>
          <a:p>
            <a:pPr marL="0" indent="0" algn="l" fontAlgn="base">
              <a:buFont typeface="+mj-lt"/>
              <a:buNone/>
            </a:pPr>
            <a:endParaRPr lang="en-US" dirty="0"/>
          </a:p>
          <a:p>
            <a:r>
              <a:rPr lang="en-US" dirty="0"/>
              <a:t>(https://www.assemblyai.com/blog/how-dall-e-2-actually-works/)</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973461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23377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24833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1A1A"/>
                </a:solidFill>
                <a:effectLst/>
                <a:latin typeface="NVIDIA Sans"/>
              </a:rPr>
              <a:t>Recently, diffusion models have emerged as a powerful class of generative learning methods. When compared to GANs, </a:t>
            </a:r>
            <a:r>
              <a:rPr lang="en-US" b="0" i="0" dirty="0">
                <a:solidFill>
                  <a:srgbClr val="1F1F1F"/>
                </a:solidFill>
                <a:effectLst/>
                <a:latin typeface="-apple-system"/>
              </a:rPr>
              <a:t>diffusion models are learned with a fixed procedure and the latent variable has high dimensionality.</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31267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diffusion models were inspired by non-equilibrium thermodynamics from physics. </a:t>
            </a:r>
          </a:p>
          <a:p>
            <a:endParaRPr lang="en-US" dirty="0"/>
          </a:p>
          <a:p>
            <a:r>
              <a:rPr lang="en-US" dirty="0"/>
              <a:t>According to the laws of physics, diffusion continues until it reaches an equilibrium.  Now in the real world, the diffusion process cannot be reversed.  But that is not the case in deep learning where our goal is to train a model to reverse this process.  As diffusion progresses, information is lost.  A trained deep neural network, however, can restore that information.  The result is a clear image that looks like the original.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5559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Markov Chain – no cross dependencies – every step is only dependent on the steps immediately prior to it.</a:t>
            </a:r>
          </a:p>
          <a:p>
            <a:endParaRPr lang="en-US" dirty="0"/>
          </a:p>
          <a:p>
            <a:r>
              <a:rPr lang="en-US" dirty="0"/>
              <a:t>=====</a:t>
            </a:r>
          </a:p>
          <a:p>
            <a:r>
              <a:rPr lang="en-US" dirty="0"/>
              <a:t>Second, diffusion models work by replicating diffusion process by adding noise to original images and later learning how to reverse this noise process.</a:t>
            </a:r>
          </a:p>
          <a:p>
            <a:endParaRPr lang="en-US" dirty="0"/>
          </a:p>
          <a:p>
            <a:r>
              <a:rPr lang="en-US" dirty="0"/>
              <a:t>The noise is applied to the images following a Markov chain. What is a Markov chain? Markov Chain is a chain of events with the assumption that there are no cross dependencies and every step is only dependent on the steps immediately prior to it.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30786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Diffusion models consist of two processes: forward diffusion and parametrized reverse.</a:t>
            </a:r>
            <a:endParaRPr lang="en-US" b="0" i="0" dirty="0">
              <a:solidFill>
                <a:srgbClr val="888888"/>
              </a:solidFill>
              <a:effectLst/>
              <a:latin typeface="-apple-system"/>
            </a:endParaRPr>
          </a:p>
          <a:p>
            <a:endParaRPr lang="en-US" b="0" i="0" dirty="0">
              <a:solidFill>
                <a:srgbClr val="888888"/>
              </a:solidFill>
              <a:effectLst/>
              <a:latin typeface="-apple-system"/>
            </a:endParaRPr>
          </a:p>
          <a:p>
            <a:r>
              <a:rPr lang="en-US" b="0" i="0" dirty="0">
                <a:solidFill>
                  <a:srgbClr val="1A1A1A"/>
                </a:solidFill>
                <a:effectLst/>
                <a:latin typeface="NVIDIA Sans"/>
              </a:rPr>
              <a:t>A forward diffusion process maps data to noise by gradually perturbing the input data.</a:t>
            </a:r>
            <a:endParaRPr lang="en-US" b="0" i="0" dirty="0">
              <a:solidFill>
                <a:srgbClr val="888888"/>
              </a:solidFill>
              <a:effectLst/>
              <a:latin typeface="-apple-system"/>
            </a:endParaRPr>
          </a:p>
          <a:p>
            <a:endParaRPr lang="en-US" b="0" i="0" dirty="0">
              <a:solidFill>
                <a:srgbClr val="888888"/>
              </a:solidFill>
              <a:effectLst/>
              <a:latin typeface="-apple-system"/>
            </a:endParaRPr>
          </a:p>
          <a:p>
            <a:r>
              <a:rPr lang="en-US" b="0" i="0" dirty="0">
                <a:solidFill>
                  <a:srgbClr val="1A1A1A"/>
                </a:solidFill>
                <a:effectLst/>
                <a:latin typeface="NVIDIA Sans"/>
              </a:rPr>
              <a:t>The second process is a parametrized reverse process that undoes the forward diffusion and performs iterative denoising.</a:t>
            </a:r>
          </a:p>
          <a:p>
            <a:endParaRPr lang="en-US" b="0" i="0" dirty="0">
              <a:solidFill>
                <a:srgbClr val="1A1A1A"/>
              </a:solidFill>
              <a:effectLst/>
              <a:latin typeface="NVIDIA Sans"/>
            </a:endParaRPr>
          </a:p>
          <a:p>
            <a:r>
              <a:rPr lang="en-US" b="0" i="0" dirty="0">
                <a:solidFill>
                  <a:srgbClr val="1A1A1A"/>
                </a:solidFill>
                <a:effectLst/>
                <a:latin typeface="NVIDIA Sans"/>
              </a:rPr>
              <a:t>=====</a:t>
            </a:r>
          </a:p>
          <a:p>
            <a:r>
              <a:rPr lang="en-US" b="0" i="0" dirty="0">
                <a:solidFill>
                  <a:srgbClr val="1A1A1A"/>
                </a:solidFill>
                <a:effectLst/>
                <a:latin typeface="NVIDIA Sans"/>
              </a:rPr>
              <a:t>In conclusion, diffusion models consist of forwarding diffusion and parametrized reverse processes.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 forward diffusion process maps data to noise by gradually adding a little noise to our image until the image only consists of noise.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A1A1A"/>
                </a:solidFill>
                <a:effectLst/>
                <a:latin typeface="NVIDIA Sans"/>
              </a:rPr>
              <a:t>A parametrized reverse process that undoes the forward diffusion and performs iterative denoising to generate a new high-resolution images.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519632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add noise to an image? There are many different types of noise. The noise that is added in the diffusion models is called the gaussian noise.</a:t>
            </a:r>
          </a:p>
          <a:p>
            <a:endParaRPr lang="en-US" dirty="0"/>
          </a:p>
          <a:p>
            <a:r>
              <a:rPr lang="en-US" dirty="0"/>
              <a:t>What is gaussian noise? Gaussian noise is a noise that has the probability distribution of a Gaussian (normal distribution) given the different mean and variation values. As the figure shows that the gaussian noise location and width of the distribution can change but the bell shape will stay the same.</a:t>
            </a:r>
          </a:p>
          <a:p>
            <a:endParaRPr lang="en-US" dirty="0"/>
          </a:p>
          <a:p>
            <a:r>
              <a:rPr lang="en-US" dirty="0"/>
              <a:t>Adding gaussian noise to an image means changing the values of the pixels of that image slightly and the area of the probability distribution.</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7278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example. Suppose we have a 2-pixel image. In the figure, the x-axis shows us the value of pixel 1, the y-axis shows us the value of pixel 2, and the z-axis gives us the probability distribution. </a:t>
            </a:r>
          </a:p>
          <a:p>
            <a:endParaRPr lang="en-US" dirty="0"/>
          </a:p>
          <a:p>
            <a:r>
              <a:rPr lang="en-US" dirty="0"/>
              <a:t>If our original image pixels are 120 and 90 out of zero to 255, we want to apply gaussian noise to this image. </a:t>
            </a:r>
          </a:p>
          <a:p>
            <a:pPr marL="228600" indent="-228600">
              <a:buAutoNum type="arabicPeriod"/>
            </a:pPr>
            <a:r>
              <a:rPr lang="en-US" dirty="0"/>
              <a:t>First, we can draw the gaussian probability distribution where the mean is the original point and variance is determined by a constant (let's say it is 10). </a:t>
            </a:r>
          </a:p>
          <a:p>
            <a:pPr marL="228600" indent="-228600">
              <a:buAutoNum type="arabicPeriod"/>
            </a:pPr>
            <a:r>
              <a:rPr lang="en-US" dirty="0"/>
              <a:t>Second, we select a random position inside this distribution. The random position could be anywhere really close to or far from the original point or somewhere in between (see the star points in the figure). The probability distribution tells us that the new point being closer to the original point is higher than it is further away from it. </a:t>
            </a:r>
          </a:p>
          <a:p>
            <a:pPr marL="228600" indent="-228600">
              <a:buAutoNum type="arabicPeriod"/>
            </a:pPr>
            <a:r>
              <a:rPr lang="en-US" dirty="0"/>
              <a:t>In the end, after we randomly select the point, the image pixels in the next step of the Markov chain will be 115 and 80.</a:t>
            </a:r>
          </a:p>
          <a:p>
            <a:endParaRPr lang="en-US" dirty="0"/>
          </a:p>
          <a:p>
            <a:r>
              <a:rPr lang="en-US" dirty="0"/>
              <a:t>Remember that in reality normally images have many more pixels and when that happens we will have many more dimensions diffusion models add noise to the image until it becomes nothing but noise.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37951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ideo" Target="https://www.youtube.com/embed/9QuDh3W3lOY?start=26&amp;feature=oembed" TargetMode="Externa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https://www.youtube.com/embed/qTgPSKKjfVg?feature=oembed" TargetMode="Externa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openai/improved-diffusion" TargetMode="External"/><Relationship Id="rId3" Type="http://schemas.openxmlformats.org/officeDocument/2006/relationships/hyperlink" Target="https://arxiv.org/abs/2102.12092" TargetMode="External"/><Relationship Id="rId7" Type="http://schemas.openxmlformats.org/officeDocument/2006/relationships/hyperlink" Target="https://arxiv.org/abs/2102.09672" TargetMode="External"/><Relationship Id="rId12" Type="http://schemas.openxmlformats.org/officeDocument/2006/relationships/hyperlink" Target="https://nvlabs.github.io/denoising-diffusion-gan/"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hojonathanho/diffusion" TargetMode="External"/><Relationship Id="rId11" Type="http://schemas.openxmlformats.org/officeDocument/2006/relationships/hyperlink" Target="https://arxiv.org/abs/2112.07804" TargetMode="External"/><Relationship Id="rId5" Type="http://schemas.openxmlformats.org/officeDocument/2006/relationships/hyperlink" Target="https://arxiv.org/abs/2006.11239" TargetMode="External"/><Relationship Id="rId10" Type="http://schemas.openxmlformats.org/officeDocument/2006/relationships/hyperlink" Target="https://github.com/openai/guided-diffusion" TargetMode="External"/><Relationship Id="rId4" Type="http://schemas.openxmlformats.org/officeDocument/2006/relationships/hyperlink" Target="https://arxiv.org/abs/2204.06125" TargetMode="External"/><Relationship Id="rId9" Type="http://schemas.openxmlformats.org/officeDocument/2006/relationships/hyperlink" Target="https://arxiv.org/abs/2105.052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jpg"/><Relationship Id="rId7"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Generative AI: GANs and Diffusion</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79339-6F6C-BCFB-AD12-36B43913FAB5}"/>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pic>
        <p:nvPicPr>
          <p:cNvPr id="8" name="Picture 7">
            <a:extLst>
              <a:ext uri="{FF2B5EF4-FFF2-40B4-BE49-F238E27FC236}">
                <a16:creationId xmlns:a16="http://schemas.microsoft.com/office/drawing/2014/main" id="{948BC917-0917-ED5F-B2D5-5789DA468E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4508" y="1210236"/>
            <a:ext cx="4429386" cy="4437529"/>
          </a:xfrm>
          <a:prstGeom prst="rect">
            <a:avLst/>
          </a:prstGeom>
        </p:spPr>
      </p:pic>
      <p:pic>
        <p:nvPicPr>
          <p:cNvPr id="9" name="Picture 8">
            <a:extLst>
              <a:ext uri="{FF2B5EF4-FFF2-40B4-BE49-F238E27FC236}">
                <a16:creationId xmlns:a16="http://schemas.microsoft.com/office/drawing/2014/main" id="{4D889083-27B2-849E-474C-989CE75C83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1760" y="1255059"/>
            <a:ext cx="4339904" cy="4347882"/>
          </a:xfrm>
          <a:prstGeom prst="rect">
            <a:avLst/>
          </a:prstGeom>
        </p:spPr>
      </p:pic>
      <p:cxnSp>
        <p:nvCxnSpPr>
          <p:cNvPr id="10" name="Straight Arrow Connector 9">
            <a:extLst>
              <a:ext uri="{FF2B5EF4-FFF2-40B4-BE49-F238E27FC236}">
                <a16:creationId xmlns:a16="http://schemas.microsoft.com/office/drawing/2014/main" id="{F46CF0A1-4635-0D85-6681-5288D929032C}"/>
              </a:ext>
            </a:extLst>
          </p:cNvPr>
          <p:cNvCxnSpPr>
            <a:cxnSpLocks/>
          </p:cNvCxnSpPr>
          <p:nvPr/>
        </p:nvCxnSpPr>
        <p:spPr>
          <a:xfrm>
            <a:off x="9009189" y="3801281"/>
            <a:ext cx="667512" cy="59436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41">
            <a:extLst>
              <a:ext uri="{FF2B5EF4-FFF2-40B4-BE49-F238E27FC236}">
                <a16:creationId xmlns:a16="http://schemas.microsoft.com/office/drawing/2014/main" id="{E5D45132-C26E-49E3-4694-7CBAEF1E5D51}"/>
              </a:ext>
            </a:extLst>
          </p:cNvPr>
          <p:cNvSpPr/>
          <p:nvPr/>
        </p:nvSpPr>
        <p:spPr>
          <a:xfrm>
            <a:off x="3804491" y="3732039"/>
            <a:ext cx="677893" cy="735595"/>
          </a:xfrm>
          <a:custGeom>
            <a:avLst/>
            <a:gdLst>
              <a:gd name="connsiteX0" fmla="*/ 0 w 843280"/>
              <a:gd name="connsiteY0" fmla="*/ 0 h 1056640"/>
              <a:gd name="connsiteX1" fmla="*/ 304800 w 843280"/>
              <a:gd name="connsiteY1" fmla="*/ 254000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06869 w 843280"/>
              <a:gd name="connsiteY3" fmla="*/ 715364 h 1056640"/>
              <a:gd name="connsiteX4" fmla="*/ 843280 w 843280"/>
              <a:gd name="connsiteY4" fmla="*/ 1056640 h 1056640"/>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4611 h 1018785"/>
              <a:gd name="connsiteX1" fmla="*/ 334780 w 768329"/>
              <a:gd name="connsiteY1" fmla="*/ 148690 h 1018785"/>
              <a:gd name="connsiteX2" fmla="*/ 241175 w 768329"/>
              <a:gd name="connsiteY2" fmla="*/ 569081 h 1018785"/>
              <a:gd name="connsiteX3" fmla="*/ 706869 w 768329"/>
              <a:gd name="connsiteY3" fmla="*/ 729975 h 1018785"/>
              <a:gd name="connsiteX4" fmla="*/ 768329 w 768329"/>
              <a:gd name="connsiteY4" fmla="*/ 1018785 h 1018785"/>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5285 h 1019459"/>
              <a:gd name="connsiteX1" fmla="*/ 334780 w 768329"/>
              <a:gd name="connsiteY1" fmla="*/ 149364 h 1019459"/>
              <a:gd name="connsiteX2" fmla="*/ 241175 w 768329"/>
              <a:gd name="connsiteY2" fmla="*/ 569755 h 1019459"/>
              <a:gd name="connsiteX3" fmla="*/ 706869 w 768329"/>
              <a:gd name="connsiteY3" fmla="*/ 730649 h 1019459"/>
              <a:gd name="connsiteX4" fmla="*/ 768329 w 768329"/>
              <a:gd name="connsiteY4" fmla="*/ 1019459 h 101945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39717 h 612439"/>
              <a:gd name="connsiteX1" fmla="*/ 334780 w 706869"/>
              <a:gd name="connsiteY1" fmla="*/ 31154 h 612439"/>
              <a:gd name="connsiteX2" fmla="*/ 241175 w 706869"/>
              <a:gd name="connsiteY2" fmla="*/ 451545 h 612439"/>
              <a:gd name="connsiteX3" fmla="*/ 706869 w 706869"/>
              <a:gd name="connsiteY3" fmla="*/ 612439 h 612439"/>
              <a:gd name="connsiteX0" fmla="*/ 0 w 706869"/>
              <a:gd name="connsiteY0" fmla="*/ 120790 h 693512"/>
              <a:gd name="connsiteX1" fmla="*/ 334780 w 706869"/>
              <a:gd name="connsiteY1" fmla="*/ 112227 h 693512"/>
              <a:gd name="connsiteX2" fmla="*/ 241175 w 706869"/>
              <a:gd name="connsiteY2" fmla="*/ 532618 h 693512"/>
              <a:gd name="connsiteX3" fmla="*/ 706869 w 706869"/>
              <a:gd name="connsiteY3" fmla="*/ 693512 h 693512"/>
              <a:gd name="connsiteX0" fmla="*/ 0 w 699374"/>
              <a:gd name="connsiteY0" fmla="*/ 104223 h 740342"/>
              <a:gd name="connsiteX1" fmla="*/ 327285 w 699374"/>
              <a:gd name="connsiteY1" fmla="*/ 159057 h 740342"/>
              <a:gd name="connsiteX2" fmla="*/ 233680 w 699374"/>
              <a:gd name="connsiteY2" fmla="*/ 579448 h 740342"/>
              <a:gd name="connsiteX3" fmla="*/ 699374 w 699374"/>
              <a:gd name="connsiteY3" fmla="*/ 740342 h 740342"/>
              <a:gd name="connsiteX0" fmla="*/ 0 w 699374"/>
              <a:gd name="connsiteY0" fmla="*/ 79574 h 715693"/>
              <a:gd name="connsiteX1" fmla="*/ 327285 w 699374"/>
              <a:gd name="connsiteY1" fmla="*/ 134408 h 715693"/>
              <a:gd name="connsiteX2" fmla="*/ 233680 w 699374"/>
              <a:gd name="connsiteY2" fmla="*/ 554799 h 715693"/>
              <a:gd name="connsiteX3" fmla="*/ 699374 w 699374"/>
              <a:gd name="connsiteY3" fmla="*/ 715693 h 715693"/>
              <a:gd name="connsiteX0" fmla="*/ 0 w 699374"/>
              <a:gd name="connsiteY0" fmla="*/ 104224 h 740343"/>
              <a:gd name="connsiteX1" fmla="*/ 327285 w 699374"/>
              <a:gd name="connsiteY1" fmla="*/ 159058 h 740343"/>
              <a:gd name="connsiteX2" fmla="*/ 233680 w 699374"/>
              <a:gd name="connsiteY2" fmla="*/ 579449 h 740343"/>
              <a:gd name="connsiteX3" fmla="*/ 699374 w 699374"/>
              <a:gd name="connsiteY3" fmla="*/ 740343 h 740343"/>
              <a:gd name="connsiteX0" fmla="*/ 0 w 706869"/>
              <a:gd name="connsiteY0" fmla="*/ 87497 h 810787"/>
              <a:gd name="connsiteX1" fmla="*/ 334780 w 706869"/>
              <a:gd name="connsiteY1" fmla="*/ 229502 h 810787"/>
              <a:gd name="connsiteX2" fmla="*/ 241175 w 706869"/>
              <a:gd name="connsiteY2" fmla="*/ 649893 h 810787"/>
              <a:gd name="connsiteX3" fmla="*/ 706869 w 706869"/>
              <a:gd name="connsiteY3" fmla="*/ 810787 h 810787"/>
              <a:gd name="connsiteX0" fmla="*/ 0 w 706869"/>
              <a:gd name="connsiteY0" fmla="*/ 46584 h 769874"/>
              <a:gd name="connsiteX1" fmla="*/ 334780 w 706869"/>
              <a:gd name="connsiteY1" fmla="*/ 188589 h 769874"/>
              <a:gd name="connsiteX2" fmla="*/ 241175 w 706869"/>
              <a:gd name="connsiteY2" fmla="*/ 608980 h 769874"/>
              <a:gd name="connsiteX3" fmla="*/ 706869 w 706869"/>
              <a:gd name="connsiteY3" fmla="*/ 769874 h 769874"/>
              <a:gd name="connsiteX0" fmla="*/ 0 w 706869"/>
              <a:gd name="connsiteY0" fmla="*/ 26846 h 750136"/>
              <a:gd name="connsiteX1" fmla="*/ 334780 w 706869"/>
              <a:gd name="connsiteY1" fmla="*/ 168851 h 750136"/>
              <a:gd name="connsiteX2" fmla="*/ 241175 w 706869"/>
              <a:gd name="connsiteY2" fmla="*/ 589242 h 750136"/>
              <a:gd name="connsiteX3" fmla="*/ 706869 w 706869"/>
              <a:gd name="connsiteY3" fmla="*/ 750136 h 750136"/>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9044 h 736485"/>
              <a:gd name="connsiteX1" fmla="*/ 334780 w 571957"/>
              <a:gd name="connsiteY1" fmla="*/ 171049 h 736485"/>
              <a:gd name="connsiteX2" fmla="*/ 241175 w 571957"/>
              <a:gd name="connsiteY2" fmla="*/ 591440 h 736485"/>
              <a:gd name="connsiteX3" fmla="*/ 571957 w 571957"/>
              <a:gd name="connsiteY3" fmla="*/ 736485 h 736485"/>
              <a:gd name="connsiteX0" fmla="*/ 0 w 700196"/>
              <a:gd name="connsiteY0" fmla="*/ 29044 h 819018"/>
              <a:gd name="connsiteX1" fmla="*/ 334780 w 700196"/>
              <a:gd name="connsiteY1" fmla="*/ 171049 h 819018"/>
              <a:gd name="connsiteX2" fmla="*/ 241175 w 700196"/>
              <a:gd name="connsiteY2" fmla="*/ 591440 h 819018"/>
              <a:gd name="connsiteX3" fmla="*/ 700196 w 700196"/>
              <a:gd name="connsiteY3" fmla="*/ 819018 h 819018"/>
              <a:gd name="connsiteX0" fmla="*/ 0 w 677893"/>
              <a:gd name="connsiteY0" fmla="*/ 29044 h 777752"/>
              <a:gd name="connsiteX1" fmla="*/ 334780 w 677893"/>
              <a:gd name="connsiteY1" fmla="*/ 171049 h 777752"/>
              <a:gd name="connsiteX2" fmla="*/ 241175 w 677893"/>
              <a:gd name="connsiteY2" fmla="*/ 591440 h 777752"/>
              <a:gd name="connsiteX3" fmla="*/ 677893 w 677893"/>
              <a:gd name="connsiteY3" fmla="*/ 777752 h 777752"/>
            </a:gdLst>
            <a:ahLst/>
            <a:cxnLst>
              <a:cxn ang="0">
                <a:pos x="connsiteX0" y="connsiteY0"/>
              </a:cxn>
              <a:cxn ang="0">
                <a:pos x="connsiteX1" y="connsiteY1"/>
              </a:cxn>
              <a:cxn ang="0">
                <a:pos x="connsiteX2" y="connsiteY2"/>
              </a:cxn>
              <a:cxn ang="0">
                <a:pos x="connsiteX3" y="connsiteY3"/>
              </a:cxn>
            </a:cxnLst>
            <a:rect l="l" t="t" r="r" b="b"/>
            <a:pathLst>
              <a:path w="677893" h="777752">
                <a:moveTo>
                  <a:pt x="0" y="29044"/>
                </a:moveTo>
                <a:cubicBezTo>
                  <a:pt x="260343" y="-55174"/>
                  <a:pt x="322462" y="59630"/>
                  <a:pt x="334780" y="171049"/>
                </a:cubicBezTo>
                <a:cubicBezTo>
                  <a:pt x="347098" y="282468"/>
                  <a:pt x="183990" y="490323"/>
                  <a:pt x="241175" y="591440"/>
                </a:cubicBezTo>
                <a:cubicBezTo>
                  <a:pt x="298360" y="692557"/>
                  <a:pt x="568798" y="634097"/>
                  <a:pt x="677893" y="777752"/>
                </a:cubicBez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72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11C29963-E60A-6C9C-39DE-CF881EC480E8}"/>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grpSp>
        <p:nvGrpSpPr>
          <p:cNvPr id="34" name="Group 33">
            <a:extLst>
              <a:ext uri="{FF2B5EF4-FFF2-40B4-BE49-F238E27FC236}">
                <a16:creationId xmlns:a16="http://schemas.microsoft.com/office/drawing/2014/main" id="{099DB0B0-E54F-F890-DF08-5C4DDD3042DD}"/>
              </a:ext>
            </a:extLst>
          </p:cNvPr>
          <p:cNvGrpSpPr/>
          <p:nvPr/>
        </p:nvGrpSpPr>
        <p:grpSpPr>
          <a:xfrm>
            <a:off x="3746760" y="4602092"/>
            <a:ext cx="4754215" cy="1261884"/>
            <a:chOff x="3559606" y="4082511"/>
            <a:chExt cx="4754215" cy="1261884"/>
          </a:xfrm>
        </p:grpSpPr>
        <p:cxnSp>
          <p:nvCxnSpPr>
            <p:cNvPr id="35" name="Straight Arrow Connector 34">
              <a:extLst>
                <a:ext uri="{FF2B5EF4-FFF2-40B4-BE49-F238E27FC236}">
                  <a16:creationId xmlns:a16="http://schemas.microsoft.com/office/drawing/2014/main" id="{9C22D99B-A5A9-F468-5ABD-849FABC6B9D4}"/>
                </a:ext>
              </a:extLst>
            </p:cNvPr>
            <p:cNvCxnSpPr/>
            <p:nvPr/>
          </p:nvCxnSpPr>
          <p:spPr>
            <a:xfrm>
              <a:off x="3559606"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29ACAFA-4284-506D-9645-90A9B882F81B}"/>
                </a:ext>
              </a:extLst>
            </p:cNvPr>
            <p:cNvCxnSpPr/>
            <p:nvPr/>
          </p:nvCxnSpPr>
          <p:spPr>
            <a:xfrm>
              <a:off x="7125101"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D128D98E-ABC2-F635-7F77-E587AD0F4615}"/>
                </a:ext>
              </a:extLst>
            </p:cNvPr>
            <p:cNvSpPr txBox="1"/>
            <p:nvPr/>
          </p:nvSpPr>
          <p:spPr>
            <a:xfrm>
              <a:off x="4986230" y="4082511"/>
              <a:ext cx="1819793" cy="1261884"/>
            </a:xfrm>
            <a:prstGeom prst="rect">
              <a:avLst/>
            </a:prstGeom>
            <a:noFill/>
          </p:spPr>
          <p:txBody>
            <a:bodyPr wrap="square" rtlCol="0">
              <a:spAutoFit/>
            </a:bodyPr>
            <a:lstStyle/>
            <a:p>
              <a:pPr algn="ctr"/>
              <a:r>
                <a:rPr lang="en-US" sz="4000" b="1" dirty="0">
                  <a:solidFill>
                    <a:srgbClr val="31325E"/>
                  </a:solidFill>
                  <a:latin typeface="Arial Rounded MT Bold" panose="020F0704030504030204" pitchFamily="34" charset="0"/>
                  <a:cs typeface="Arial" panose="020B0604020202020204" pitchFamily="34" charset="0"/>
                </a:rPr>
                <a:t>CNN</a:t>
              </a:r>
            </a:p>
            <a:p>
              <a:pPr algn="ctr"/>
              <a:r>
                <a:rPr lang="en-US" sz="3600" dirty="0">
                  <a:solidFill>
                    <a:srgbClr val="31325E"/>
                  </a:solidFill>
                  <a:latin typeface="Arial Rounded MT Bold" panose="020F0704030504030204" pitchFamily="34" charset="0"/>
                  <a:cs typeface="Arial" panose="020B0604020202020204" pitchFamily="34" charset="0"/>
                </a:rPr>
                <a:t>(Unet)</a:t>
              </a:r>
            </a:p>
          </p:txBody>
        </p:sp>
      </p:grpSp>
      <p:cxnSp>
        <p:nvCxnSpPr>
          <p:cNvPr id="38" name="Straight Arrow Connector 37">
            <a:extLst>
              <a:ext uri="{FF2B5EF4-FFF2-40B4-BE49-F238E27FC236}">
                <a16:creationId xmlns:a16="http://schemas.microsoft.com/office/drawing/2014/main" id="{A301855F-6899-E3C3-186D-84176C055882}"/>
              </a:ext>
            </a:extLst>
          </p:cNvPr>
          <p:cNvCxnSpPr>
            <a:cxnSpLocks/>
          </p:cNvCxnSpPr>
          <p:nvPr/>
        </p:nvCxnSpPr>
        <p:spPr>
          <a:xfrm flipH="1" flipV="1">
            <a:off x="5291157" y="2861200"/>
            <a:ext cx="3163344" cy="1183114"/>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127996-78C8-A74E-8EDA-7363AAD0D06A}"/>
              </a:ext>
            </a:extLst>
          </p:cNvPr>
          <p:cNvCxnSpPr>
            <a:cxnSpLocks/>
          </p:cNvCxnSpPr>
          <p:nvPr/>
        </p:nvCxnSpPr>
        <p:spPr>
          <a:xfrm flipH="1">
            <a:off x="3672640" y="2748266"/>
            <a:ext cx="2976905" cy="1296048"/>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772D8CA-E3B0-4A85-B0E4-E7B7EAD8B88F}"/>
              </a:ext>
            </a:extLst>
          </p:cNvPr>
          <p:cNvGrpSpPr/>
          <p:nvPr/>
        </p:nvGrpSpPr>
        <p:grpSpPr>
          <a:xfrm>
            <a:off x="2083849" y="673320"/>
            <a:ext cx="7965798" cy="251256"/>
            <a:chOff x="1847930" y="1418187"/>
            <a:chExt cx="7965798" cy="251256"/>
          </a:xfrm>
        </p:grpSpPr>
        <p:sp>
          <p:nvSpPr>
            <p:cNvPr id="41" name="Oval 40">
              <a:extLst>
                <a:ext uri="{FF2B5EF4-FFF2-40B4-BE49-F238E27FC236}">
                  <a16:creationId xmlns:a16="http://schemas.microsoft.com/office/drawing/2014/main" id="{4E249FC6-8B93-E8F9-F45A-7CEE14E1AE82}"/>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Oval 41">
              <a:extLst>
                <a:ext uri="{FF2B5EF4-FFF2-40B4-BE49-F238E27FC236}">
                  <a16:creationId xmlns:a16="http://schemas.microsoft.com/office/drawing/2014/main" id="{79D90224-57DF-A612-DD9C-70BA046CA517}"/>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3" name="Oval 42">
              <a:extLst>
                <a:ext uri="{FF2B5EF4-FFF2-40B4-BE49-F238E27FC236}">
                  <a16:creationId xmlns:a16="http://schemas.microsoft.com/office/drawing/2014/main" id="{8FB54294-4958-E655-CB25-A2A98E5FBD2D}"/>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Oval 43">
              <a:extLst>
                <a:ext uri="{FF2B5EF4-FFF2-40B4-BE49-F238E27FC236}">
                  <a16:creationId xmlns:a16="http://schemas.microsoft.com/office/drawing/2014/main" id="{18551C3C-BA38-82F9-D7DC-F128E5018488}"/>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C0B45DF1-E2BA-76AA-E67D-A9C58CC3A9C4}"/>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6" name="Straight Arrow Connector 45">
              <a:extLst>
                <a:ext uri="{FF2B5EF4-FFF2-40B4-BE49-F238E27FC236}">
                  <a16:creationId xmlns:a16="http://schemas.microsoft.com/office/drawing/2014/main" id="{117D59FA-AA95-79E5-EA55-08EA18261E64}"/>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C8E2B7-8900-648D-CF17-23B7E98FAD73}"/>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5902A0E-2010-5CED-F1E3-49E2E9D7ADAA}"/>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597029E-D764-78C1-017B-8174DF015E89}"/>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A49E04B-CACA-9E8B-CACD-EE92F8D01829}"/>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80764BE3-3E23-5A0B-3240-BED18504248D}"/>
              </a:ext>
            </a:extLst>
          </p:cNvPr>
          <p:cNvSpPr txBox="1"/>
          <p:nvPr/>
        </p:nvSpPr>
        <p:spPr>
          <a:xfrm>
            <a:off x="8129859" y="436456"/>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pic>
        <p:nvPicPr>
          <p:cNvPr id="52" name="Picture 51">
            <a:extLst>
              <a:ext uri="{FF2B5EF4-FFF2-40B4-BE49-F238E27FC236}">
                <a16:creationId xmlns:a16="http://schemas.microsoft.com/office/drawing/2014/main" id="{3FD13F7C-C132-E23C-444C-39DA4A3F19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7175" y="4044314"/>
            <a:ext cx="2071565" cy="2071565"/>
          </a:xfrm>
          <a:prstGeom prst="rect">
            <a:avLst/>
          </a:prstGeom>
        </p:spPr>
      </p:pic>
      <p:pic>
        <p:nvPicPr>
          <p:cNvPr id="53" name="Picture 52">
            <a:extLst>
              <a:ext uri="{FF2B5EF4-FFF2-40B4-BE49-F238E27FC236}">
                <a16:creationId xmlns:a16="http://schemas.microsoft.com/office/drawing/2014/main" id="{BBA81E2D-BBDD-2044-A4B7-139369865B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21275" y="4117158"/>
            <a:ext cx="2042756" cy="2042756"/>
          </a:xfrm>
          <a:prstGeom prst="rect">
            <a:avLst/>
          </a:prstGeom>
        </p:spPr>
      </p:pic>
      <p:grpSp>
        <p:nvGrpSpPr>
          <p:cNvPr id="54" name="Group 53">
            <a:extLst>
              <a:ext uri="{FF2B5EF4-FFF2-40B4-BE49-F238E27FC236}">
                <a16:creationId xmlns:a16="http://schemas.microsoft.com/office/drawing/2014/main" id="{49ED6041-FD27-2F12-0A7C-A067F03CAF76}"/>
              </a:ext>
            </a:extLst>
          </p:cNvPr>
          <p:cNvGrpSpPr/>
          <p:nvPr/>
        </p:nvGrpSpPr>
        <p:grpSpPr>
          <a:xfrm>
            <a:off x="1841529" y="1173155"/>
            <a:ext cx="8570054" cy="1347712"/>
            <a:chOff x="1683052" y="4123377"/>
            <a:chExt cx="8570054" cy="1347712"/>
          </a:xfrm>
        </p:grpSpPr>
        <p:pic>
          <p:nvPicPr>
            <p:cNvPr id="55" name="Picture 54" descr="A dog with its tongue out&#10;&#10;Description automatically generated with medium confidence">
              <a:extLst>
                <a:ext uri="{FF2B5EF4-FFF2-40B4-BE49-F238E27FC236}">
                  <a16:creationId xmlns:a16="http://schemas.microsoft.com/office/drawing/2014/main" id="{73B42095-B2B9-9B1E-3B0C-F49E31F12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56" name="Picture 55" descr="A dog with its tongue out&#10;&#10;Description automatically generated with medium confidence">
              <a:extLst>
                <a:ext uri="{FF2B5EF4-FFF2-40B4-BE49-F238E27FC236}">
                  <a16:creationId xmlns:a16="http://schemas.microsoft.com/office/drawing/2014/main" id="{CA217CAC-C18B-CCEE-3076-96A8A040F9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57" name="Picture 56" descr="A dog with its tongue out&#10;&#10;Description automatically generated with medium confidence">
              <a:extLst>
                <a:ext uri="{FF2B5EF4-FFF2-40B4-BE49-F238E27FC236}">
                  <a16:creationId xmlns:a16="http://schemas.microsoft.com/office/drawing/2014/main" id="{6029EB50-0CE7-6336-F336-017AFB300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58" name="Picture 57" descr="A dog with its mouth open&#10;&#10;Description automatically generated with medium confidence">
              <a:extLst>
                <a:ext uri="{FF2B5EF4-FFF2-40B4-BE49-F238E27FC236}">
                  <a16:creationId xmlns:a16="http://schemas.microsoft.com/office/drawing/2014/main" id="{7392D9F6-81C8-6284-1062-F6657539A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59" name="Picture 58" descr="A picture containing text, dog, mammal, staring&#10;&#10;Description automatically generated">
              <a:extLst>
                <a:ext uri="{FF2B5EF4-FFF2-40B4-BE49-F238E27FC236}">
                  <a16:creationId xmlns:a16="http://schemas.microsoft.com/office/drawing/2014/main" id="{FA600594-1D43-5881-2A52-691B9B6D55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60" name="Picture 59">
              <a:extLst>
                <a:ext uri="{FF2B5EF4-FFF2-40B4-BE49-F238E27FC236}">
                  <a16:creationId xmlns:a16="http://schemas.microsoft.com/office/drawing/2014/main" id="{9EC1281E-810B-835C-0F03-B5C81D046E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Tree>
    <p:extLst>
      <p:ext uri="{BB962C8B-B14F-4D97-AF65-F5344CB8AC3E}">
        <p14:creationId xmlns:p14="http://schemas.microsoft.com/office/powerpoint/2010/main" val="118430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4C6C43-81E6-59F7-B075-140B5CA27C79}"/>
              </a:ext>
            </a:extLst>
          </p:cNvPr>
          <p:cNvSpPr txBox="1"/>
          <p:nvPr/>
        </p:nvSpPr>
        <p:spPr>
          <a:xfrm>
            <a:off x="0" y="6522407"/>
            <a:ext cx="12192000" cy="335593"/>
          </a:xfrm>
          <a:prstGeom prst="rect">
            <a:avLst/>
          </a:prstGeom>
          <a:noFill/>
        </p:spPr>
        <p:txBody>
          <a:bodyPr wrap="square">
            <a:spAutoFit/>
          </a:bodyPr>
          <a:lstStyle/>
          <a:p>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Ronneberger</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et al., 2015, U-Net: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Convolutional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Networks for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Biomedical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Image Segmentation</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A7A3657-1C06-C53A-29DB-4B2BE083B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113" y="1107840"/>
            <a:ext cx="8979700" cy="5012577"/>
          </a:xfrm>
          <a:prstGeom prst="rect">
            <a:avLst/>
          </a:prstGeom>
        </p:spPr>
      </p:pic>
      <p:pic>
        <p:nvPicPr>
          <p:cNvPr id="14" name="Picture 13">
            <a:extLst>
              <a:ext uri="{FF2B5EF4-FFF2-40B4-BE49-F238E27FC236}">
                <a16:creationId xmlns:a16="http://schemas.microsoft.com/office/drawing/2014/main" id="{C8655750-D668-D4F1-96AD-F2C496C0EB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3411" y="1410296"/>
            <a:ext cx="1097280" cy="1097280"/>
          </a:xfrm>
          <a:prstGeom prst="rect">
            <a:avLst/>
          </a:prstGeom>
        </p:spPr>
      </p:pic>
      <p:sp>
        <p:nvSpPr>
          <p:cNvPr id="15" name="TextBox 14">
            <a:extLst>
              <a:ext uri="{FF2B5EF4-FFF2-40B4-BE49-F238E27FC236}">
                <a16:creationId xmlns:a16="http://schemas.microsoft.com/office/drawing/2014/main" id="{F0EA7BDB-8784-905E-670F-BEAEA325C476}"/>
              </a:ext>
            </a:extLst>
          </p:cNvPr>
          <p:cNvSpPr txBox="1"/>
          <p:nvPr/>
        </p:nvSpPr>
        <p:spPr>
          <a:xfrm>
            <a:off x="4681013" y="399954"/>
            <a:ext cx="1819793" cy="707886"/>
          </a:xfrm>
          <a:prstGeom prst="rect">
            <a:avLst/>
          </a:prstGeom>
          <a:noFill/>
        </p:spPr>
        <p:txBody>
          <a:bodyPr wrap="square" rtlCol="0">
            <a:spAutoFit/>
          </a:bodyPr>
          <a:lstStyle/>
          <a:p>
            <a:pPr algn="ctr"/>
            <a:r>
              <a:rPr lang="en-US" sz="4000" dirty="0">
                <a:solidFill>
                  <a:schemeClr val="accent1"/>
                </a:solidFill>
                <a:latin typeface="Arial Rounded MT Bold" panose="020F0704030504030204" pitchFamily="34" charset="0"/>
                <a:cs typeface="Arial" panose="020B0604020202020204" pitchFamily="34" charset="0"/>
              </a:rPr>
              <a:t>Unet</a:t>
            </a:r>
          </a:p>
        </p:txBody>
      </p:sp>
      <p:sp>
        <p:nvSpPr>
          <p:cNvPr id="17" name="TextBox 16">
            <a:extLst>
              <a:ext uri="{FF2B5EF4-FFF2-40B4-BE49-F238E27FC236}">
                <a16:creationId xmlns:a16="http://schemas.microsoft.com/office/drawing/2014/main" id="{507EB56D-8D92-AE18-6BE2-80F7A1900906}"/>
              </a:ext>
            </a:extLst>
          </p:cNvPr>
          <p:cNvSpPr txBox="1"/>
          <p:nvPr/>
        </p:nvSpPr>
        <p:spPr>
          <a:xfrm>
            <a:off x="10226201" y="4316530"/>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 RELU</a:t>
            </a:r>
          </a:p>
        </p:txBody>
      </p:sp>
      <p:sp>
        <p:nvSpPr>
          <p:cNvPr id="18" name="TextBox 17">
            <a:extLst>
              <a:ext uri="{FF2B5EF4-FFF2-40B4-BE49-F238E27FC236}">
                <a16:creationId xmlns:a16="http://schemas.microsoft.com/office/drawing/2014/main" id="{65906E01-12A3-B21B-2550-B52AD4CC20BF}"/>
              </a:ext>
            </a:extLst>
          </p:cNvPr>
          <p:cNvSpPr txBox="1"/>
          <p:nvPr/>
        </p:nvSpPr>
        <p:spPr>
          <a:xfrm>
            <a:off x="10268405" y="4654687"/>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Max Pool</a:t>
            </a:r>
          </a:p>
        </p:txBody>
      </p:sp>
      <p:sp>
        <p:nvSpPr>
          <p:cNvPr id="19" name="TextBox 18">
            <a:extLst>
              <a:ext uri="{FF2B5EF4-FFF2-40B4-BE49-F238E27FC236}">
                <a16:creationId xmlns:a16="http://schemas.microsoft.com/office/drawing/2014/main" id="{A6F8A65F-1E06-0BD2-7E47-79ABF837477C}"/>
              </a:ext>
            </a:extLst>
          </p:cNvPr>
          <p:cNvSpPr txBox="1"/>
          <p:nvPr/>
        </p:nvSpPr>
        <p:spPr>
          <a:xfrm>
            <a:off x="10240269" y="5009792"/>
            <a:ext cx="1656306"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Trans Conv</a:t>
            </a:r>
            <a:endParaRPr lang="en-US" b="1" i="0" u="none" strike="noStrike" baseline="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175E39D-F8AC-F7EE-4511-C8CA851A206A}"/>
              </a:ext>
            </a:extLst>
          </p:cNvPr>
          <p:cNvSpPr txBox="1"/>
          <p:nvPr/>
        </p:nvSpPr>
        <p:spPr>
          <a:xfrm>
            <a:off x="10261371" y="5355538"/>
            <a:ext cx="2019722"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Skip Connection</a:t>
            </a:r>
            <a:endParaRPr lang="en-US" b="1" i="0" u="none" strike="noStrike" baseline="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F473D25-F3B6-1636-1213-835DC4460B57}"/>
              </a:ext>
            </a:extLst>
          </p:cNvPr>
          <p:cNvSpPr txBox="1"/>
          <p:nvPr/>
        </p:nvSpPr>
        <p:spPr>
          <a:xfrm>
            <a:off x="10296541" y="5687216"/>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a:t>
            </a:r>
            <a:r>
              <a:rPr lang="en-US" b="1" dirty="0">
                <a:latin typeface="Arial" panose="020B0604020202020204" pitchFamily="34" charset="0"/>
                <a:cs typeface="Arial" panose="020B0604020202020204" pitchFamily="34" charset="0"/>
              </a:rPr>
              <a:t>(1x1)</a:t>
            </a:r>
            <a:endParaRPr lang="en-US" b="1" i="0" u="none" strike="noStrike" baseline="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45B178C3-0350-DB0E-5A62-758F027BFD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2813" y="1410296"/>
            <a:ext cx="1097281" cy="1097281"/>
          </a:xfrm>
          <a:prstGeom prst="rect">
            <a:avLst/>
          </a:prstGeom>
        </p:spPr>
      </p:pic>
    </p:spTree>
    <p:extLst>
      <p:ext uri="{BB962C8B-B14F-4D97-AF65-F5344CB8AC3E}">
        <p14:creationId xmlns:p14="http://schemas.microsoft.com/office/powerpoint/2010/main" val="37693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BBD6BFC-B255-50DD-A720-1A1A1C927C74}"/>
              </a:ext>
            </a:extLst>
          </p:cNvPr>
          <p:cNvGrpSpPr/>
          <p:nvPr/>
        </p:nvGrpSpPr>
        <p:grpSpPr>
          <a:xfrm>
            <a:off x="5152105" y="176464"/>
            <a:ext cx="4698125" cy="5618824"/>
            <a:chOff x="5280441" y="46663"/>
            <a:chExt cx="4900550" cy="5860919"/>
          </a:xfrm>
        </p:grpSpPr>
        <p:sp>
          <p:nvSpPr>
            <p:cNvPr id="7" name="Rounded Rectangle 6">
              <a:extLst>
                <a:ext uri="{FF2B5EF4-FFF2-40B4-BE49-F238E27FC236}">
                  <a16:creationId xmlns:a16="http://schemas.microsoft.com/office/drawing/2014/main" id="{D5B5DBF3-0558-261F-1CB7-7C615DABCA22}"/>
                </a:ext>
              </a:extLst>
            </p:cNvPr>
            <p:cNvSpPr/>
            <p:nvPr/>
          </p:nvSpPr>
          <p:spPr>
            <a:xfrm rot="19800000">
              <a:off x="5280441" y="46663"/>
              <a:ext cx="2976281" cy="5860919"/>
            </a:xfrm>
            <a:prstGeom prst="roundRect">
              <a:avLst>
                <a:gd name="adj" fmla="val 48501"/>
              </a:avLst>
            </a:prstGeom>
            <a:solidFill>
              <a:srgbClr val="FF0000">
                <a:alpha val="10944"/>
              </a:srgbClr>
            </a:solidFill>
            <a:ln w="57150" cap="rnd">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522D0C7-329A-3F88-E88C-A85D3E1911B9}"/>
                </a:ext>
              </a:extLst>
            </p:cNvPr>
            <p:cNvSpPr txBox="1"/>
            <p:nvPr/>
          </p:nvSpPr>
          <p:spPr>
            <a:xfrm>
              <a:off x="8065681" y="1507147"/>
              <a:ext cx="2115310" cy="1015663"/>
            </a:xfrm>
            <a:prstGeom prst="rect">
              <a:avLst/>
            </a:prstGeom>
            <a:noFill/>
            <a:ln>
              <a:noFill/>
            </a:ln>
          </p:spPr>
          <p:txBody>
            <a:bodyPr wrap="square" rtlCol="0">
              <a:spAutoFit/>
            </a:bodyPr>
            <a:lstStyle/>
            <a:p>
              <a:pPr algn="ctr"/>
              <a:r>
                <a:rPr lang="en-US" sz="2000" dirty="0">
                  <a:solidFill>
                    <a:srgbClr val="FA4616"/>
                  </a:solidFill>
                  <a:latin typeface="Futura Medium" panose="020B0602020204020303" pitchFamily="34" charset="-79"/>
                  <a:cs typeface="Futura Medium" panose="020B0602020204020303" pitchFamily="34" charset="-79"/>
                </a:rPr>
                <a:t>Denoising </a:t>
              </a:r>
            </a:p>
            <a:p>
              <a:pPr algn="ctr"/>
              <a:r>
                <a:rPr lang="en-US" sz="2000" dirty="0">
                  <a:solidFill>
                    <a:srgbClr val="FA4616"/>
                  </a:solidFill>
                  <a:latin typeface="Futura Medium" panose="020B0602020204020303" pitchFamily="34" charset="-79"/>
                  <a:cs typeface="Futura Medium" panose="020B0602020204020303" pitchFamily="34" charset="-79"/>
                </a:rPr>
                <a:t>Diffusion</a:t>
              </a:r>
            </a:p>
            <a:p>
              <a:pPr algn="ctr"/>
              <a:r>
                <a:rPr lang="en-US" sz="2000" dirty="0">
                  <a:solidFill>
                    <a:srgbClr val="FA4616"/>
                  </a:solidFill>
                  <a:latin typeface="Futura Medium" panose="020B0602020204020303" pitchFamily="34" charset="-79"/>
                  <a:cs typeface="Futura Medium" panose="020B0602020204020303" pitchFamily="34" charset="-79"/>
                </a:rPr>
                <a:t>Model</a:t>
              </a:r>
            </a:p>
          </p:txBody>
        </p:sp>
      </p:grpSp>
      <p:grpSp>
        <p:nvGrpSpPr>
          <p:cNvPr id="19" name="Group 18">
            <a:extLst>
              <a:ext uri="{FF2B5EF4-FFF2-40B4-BE49-F238E27FC236}">
                <a16:creationId xmlns:a16="http://schemas.microsoft.com/office/drawing/2014/main" id="{B56F80AF-B305-816F-3431-B3DD883DA74C}"/>
              </a:ext>
            </a:extLst>
          </p:cNvPr>
          <p:cNvGrpSpPr/>
          <p:nvPr/>
        </p:nvGrpSpPr>
        <p:grpSpPr>
          <a:xfrm>
            <a:off x="1613610" y="148082"/>
            <a:ext cx="4994377" cy="5654326"/>
            <a:chOff x="1597568" y="16751"/>
            <a:chExt cx="5209567" cy="5897951"/>
          </a:xfrm>
        </p:grpSpPr>
        <p:sp>
          <p:nvSpPr>
            <p:cNvPr id="4" name="Rounded Rectangle 3">
              <a:extLst>
                <a:ext uri="{FF2B5EF4-FFF2-40B4-BE49-F238E27FC236}">
                  <a16:creationId xmlns:a16="http://schemas.microsoft.com/office/drawing/2014/main" id="{0948AC9A-2B3F-79C2-72EA-A5B46546552B}"/>
                </a:ext>
              </a:extLst>
            </p:cNvPr>
            <p:cNvSpPr/>
            <p:nvPr/>
          </p:nvSpPr>
          <p:spPr>
            <a:xfrm rot="1800000">
              <a:off x="3830854" y="16751"/>
              <a:ext cx="2976281" cy="5897951"/>
            </a:xfrm>
            <a:prstGeom prst="roundRect">
              <a:avLst>
                <a:gd name="adj" fmla="val 50000"/>
              </a:avLst>
            </a:prstGeom>
            <a:solidFill>
              <a:schemeClr val="accent5">
                <a:alpha val="19759"/>
              </a:schemeClr>
            </a:solidFill>
            <a:ln w="57150" cap="rnd">
              <a:solidFill>
                <a:schemeClr val="accent1">
                  <a:lumMod val="75000"/>
                </a:schemeClr>
              </a:solidFill>
              <a:prstDash val="solid"/>
              <a:extLst>
                <a:ext uri="{C807C97D-BFC1-408E-A445-0C87EB9F89A2}">
                  <ask:lineSketchStyleProps xmlns:ask="http://schemas.microsoft.com/office/drawing/2018/sketchyshapes" sd="1219033472">
                    <a:custGeom>
                      <a:avLst/>
                      <a:gdLst>
                        <a:gd name="connsiteX0" fmla="*/ 0 w 2976281"/>
                        <a:gd name="connsiteY0" fmla="*/ 1488141 h 5897951"/>
                        <a:gd name="connsiteX1" fmla="*/ 1488141 w 2976281"/>
                        <a:gd name="connsiteY1" fmla="*/ 0 h 5897951"/>
                        <a:gd name="connsiteX2" fmla="*/ 1488141 w 2976281"/>
                        <a:gd name="connsiteY2" fmla="*/ 0 h 5897951"/>
                        <a:gd name="connsiteX3" fmla="*/ 2976282 w 2976281"/>
                        <a:gd name="connsiteY3" fmla="*/ 1488141 h 5897951"/>
                        <a:gd name="connsiteX4" fmla="*/ 2976281 w 2976281"/>
                        <a:gd name="connsiteY4" fmla="*/ 4409811 h 5897951"/>
                        <a:gd name="connsiteX5" fmla="*/ 1488140 w 2976281"/>
                        <a:gd name="connsiteY5" fmla="*/ 5897952 h 5897951"/>
                        <a:gd name="connsiteX6" fmla="*/ 1488141 w 2976281"/>
                        <a:gd name="connsiteY6" fmla="*/ 5897951 h 5897951"/>
                        <a:gd name="connsiteX7" fmla="*/ 0 w 2976281"/>
                        <a:gd name="connsiteY7" fmla="*/ 4409810 h 5897951"/>
                        <a:gd name="connsiteX8" fmla="*/ 0 w 2976281"/>
                        <a:gd name="connsiteY8" fmla="*/ 3825476 h 5897951"/>
                        <a:gd name="connsiteX9" fmla="*/ 0 w 2976281"/>
                        <a:gd name="connsiteY9" fmla="*/ 3299576 h 5897951"/>
                        <a:gd name="connsiteX10" fmla="*/ 0 w 2976281"/>
                        <a:gd name="connsiteY10" fmla="*/ 2773675 h 5897951"/>
                        <a:gd name="connsiteX11" fmla="*/ 0 w 2976281"/>
                        <a:gd name="connsiteY11" fmla="*/ 2218558 h 5897951"/>
                        <a:gd name="connsiteX12" fmla="*/ 0 w 2976281"/>
                        <a:gd name="connsiteY12" fmla="*/ 1488141 h 58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6281" h="5897951" fill="none" extrusionOk="0">
                          <a:moveTo>
                            <a:pt x="0" y="1488141"/>
                          </a:moveTo>
                          <a:cubicBezTo>
                            <a:pt x="20467" y="729839"/>
                            <a:pt x="804866" y="-136962"/>
                            <a:pt x="1488141" y="0"/>
                          </a:cubicBezTo>
                          <a:lnTo>
                            <a:pt x="1488141" y="0"/>
                          </a:lnTo>
                          <a:cubicBezTo>
                            <a:pt x="2413558" y="-66763"/>
                            <a:pt x="2767065" y="612731"/>
                            <a:pt x="2976282" y="1488141"/>
                          </a:cubicBezTo>
                          <a:cubicBezTo>
                            <a:pt x="3152761" y="2242948"/>
                            <a:pt x="2758178" y="3351608"/>
                            <a:pt x="2976281" y="4409811"/>
                          </a:cubicBezTo>
                          <a:cubicBezTo>
                            <a:pt x="2927226" y="5109358"/>
                            <a:pt x="2176768" y="5772407"/>
                            <a:pt x="1488140" y="5897952"/>
                          </a:cubicBezTo>
                          <a:lnTo>
                            <a:pt x="1488141" y="5897951"/>
                          </a:lnTo>
                          <a:cubicBezTo>
                            <a:pt x="611125" y="5815526"/>
                            <a:pt x="-19079" y="5303511"/>
                            <a:pt x="0" y="4409810"/>
                          </a:cubicBezTo>
                          <a:cubicBezTo>
                            <a:pt x="-54076" y="4212832"/>
                            <a:pt x="17352" y="4096172"/>
                            <a:pt x="0" y="3825476"/>
                          </a:cubicBezTo>
                          <a:cubicBezTo>
                            <a:pt x="-17352" y="3554780"/>
                            <a:pt x="13177" y="3457490"/>
                            <a:pt x="0" y="3299576"/>
                          </a:cubicBezTo>
                          <a:cubicBezTo>
                            <a:pt x="-13177" y="3141662"/>
                            <a:pt x="24340" y="2948193"/>
                            <a:pt x="0" y="2773675"/>
                          </a:cubicBezTo>
                          <a:cubicBezTo>
                            <a:pt x="-24340" y="2599157"/>
                            <a:pt x="31627" y="2374652"/>
                            <a:pt x="0" y="2218558"/>
                          </a:cubicBezTo>
                          <a:cubicBezTo>
                            <a:pt x="-31627" y="2062464"/>
                            <a:pt x="76965" y="1813546"/>
                            <a:pt x="0" y="1488141"/>
                          </a:cubicBezTo>
                          <a:close/>
                        </a:path>
                        <a:path w="2976281" h="5897951" stroke="0" extrusionOk="0">
                          <a:moveTo>
                            <a:pt x="0" y="1488141"/>
                          </a:moveTo>
                          <a:cubicBezTo>
                            <a:pt x="-203581" y="540690"/>
                            <a:pt x="573391" y="34856"/>
                            <a:pt x="1488141" y="0"/>
                          </a:cubicBezTo>
                          <a:lnTo>
                            <a:pt x="1488141" y="0"/>
                          </a:lnTo>
                          <a:cubicBezTo>
                            <a:pt x="2383286" y="15424"/>
                            <a:pt x="2733285" y="673990"/>
                            <a:pt x="2976282" y="1488141"/>
                          </a:cubicBezTo>
                          <a:cubicBezTo>
                            <a:pt x="2793552" y="2640476"/>
                            <a:pt x="2948122" y="3591564"/>
                            <a:pt x="2976281" y="4409811"/>
                          </a:cubicBezTo>
                          <a:cubicBezTo>
                            <a:pt x="2956690" y="5220970"/>
                            <a:pt x="2501885" y="5989628"/>
                            <a:pt x="1488140" y="5897952"/>
                          </a:cubicBezTo>
                          <a:lnTo>
                            <a:pt x="1488141" y="5897951"/>
                          </a:lnTo>
                          <a:cubicBezTo>
                            <a:pt x="822781" y="5916519"/>
                            <a:pt x="67007" y="5093789"/>
                            <a:pt x="0" y="4409810"/>
                          </a:cubicBezTo>
                          <a:cubicBezTo>
                            <a:pt x="-62973" y="4289552"/>
                            <a:pt x="5965" y="4112843"/>
                            <a:pt x="0" y="3883910"/>
                          </a:cubicBezTo>
                          <a:cubicBezTo>
                            <a:pt x="-5965" y="3654977"/>
                            <a:pt x="22724" y="3472871"/>
                            <a:pt x="0" y="3299576"/>
                          </a:cubicBezTo>
                          <a:cubicBezTo>
                            <a:pt x="-22724" y="3126281"/>
                            <a:pt x="13774" y="3002966"/>
                            <a:pt x="0" y="2773675"/>
                          </a:cubicBezTo>
                          <a:cubicBezTo>
                            <a:pt x="-13774" y="2544384"/>
                            <a:pt x="61527" y="2396180"/>
                            <a:pt x="0" y="2247775"/>
                          </a:cubicBezTo>
                          <a:cubicBezTo>
                            <a:pt x="-61527" y="2099370"/>
                            <a:pt x="57021" y="1689461"/>
                            <a:pt x="0" y="14881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9E34A3C-CFD8-339E-888C-A0B29294AB38}"/>
                </a:ext>
              </a:extLst>
            </p:cNvPr>
            <p:cNvSpPr txBox="1"/>
            <p:nvPr/>
          </p:nvSpPr>
          <p:spPr>
            <a:xfrm>
              <a:off x="1597568" y="1507146"/>
              <a:ext cx="2115310" cy="1015663"/>
            </a:xfrm>
            <a:prstGeom prst="rect">
              <a:avLst/>
            </a:prstGeom>
            <a:noFill/>
            <a:ln w="38100">
              <a:noFill/>
              <a:prstDash val="solid"/>
            </a:ln>
          </p:spPr>
          <p:txBody>
            <a:bodyPr wrap="square" rtlCol="0">
              <a:spAutoFit/>
            </a:bodyPr>
            <a:lstStyle/>
            <a:p>
              <a:pPr algn="ctr"/>
              <a:r>
                <a:rPr lang="en-US" sz="2000" dirty="0">
                  <a:solidFill>
                    <a:srgbClr val="2B2E64"/>
                  </a:solidFill>
                  <a:latin typeface="Futura Medium" panose="020B0602020204020303" pitchFamily="34" charset="-79"/>
                  <a:cs typeface="Futura Medium" panose="020B0602020204020303" pitchFamily="34" charset="-79"/>
                </a:rPr>
                <a:t>Generative Adversarial </a:t>
              </a:r>
            </a:p>
            <a:p>
              <a:pPr algn="ctr"/>
              <a:r>
                <a:rPr lang="en-US" sz="2000" dirty="0">
                  <a:solidFill>
                    <a:srgbClr val="2B2E64"/>
                  </a:solidFill>
                  <a:latin typeface="Futura Medium" panose="020B0602020204020303" pitchFamily="34" charset="-79"/>
                  <a:cs typeface="Futura Medium" panose="020B0602020204020303" pitchFamily="34" charset="-79"/>
                </a:rPr>
                <a:t>Networks</a:t>
              </a:r>
            </a:p>
          </p:txBody>
        </p:sp>
      </p:grpSp>
      <p:grpSp>
        <p:nvGrpSpPr>
          <p:cNvPr id="22" name="Group 21">
            <a:extLst>
              <a:ext uri="{FF2B5EF4-FFF2-40B4-BE49-F238E27FC236}">
                <a16:creationId xmlns:a16="http://schemas.microsoft.com/office/drawing/2014/main" id="{7174C8CA-FE37-89CF-997D-A2F3089C7A7E}"/>
              </a:ext>
            </a:extLst>
          </p:cNvPr>
          <p:cNvGrpSpPr/>
          <p:nvPr/>
        </p:nvGrpSpPr>
        <p:grpSpPr>
          <a:xfrm>
            <a:off x="3040299" y="2774765"/>
            <a:ext cx="5667117" cy="3678637"/>
            <a:chOff x="3099815" y="2747413"/>
            <a:chExt cx="5911293" cy="3837137"/>
          </a:xfrm>
        </p:grpSpPr>
        <p:sp>
          <p:nvSpPr>
            <p:cNvPr id="3" name="Rounded Rectangle 2">
              <a:extLst>
                <a:ext uri="{FF2B5EF4-FFF2-40B4-BE49-F238E27FC236}">
                  <a16:creationId xmlns:a16="http://schemas.microsoft.com/office/drawing/2014/main" id="{167F24A7-78F1-2871-F393-DF552AFA8D6F}"/>
                </a:ext>
              </a:extLst>
            </p:cNvPr>
            <p:cNvSpPr/>
            <p:nvPr/>
          </p:nvSpPr>
          <p:spPr>
            <a:xfrm rot="5400000">
              <a:off x="4567321" y="1279907"/>
              <a:ext cx="2976281" cy="5911293"/>
            </a:xfrm>
            <a:prstGeom prst="roundRect">
              <a:avLst>
                <a:gd name="adj" fmla="val 50000"/>
              </a:avLst>
            </a:prstGeom>
            <a:solidFill>
              <a:srgbClr val="66BA7A">
                <a:alpha val="22000"/>
              </a:srgbClr>
            </a:solidFill>
            <a:ln w="57150" cap="rnd">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E00E2E1-9FAF-C196-3382-F1453FBED5E4}"/>
                </a:ext>
              </a:extLst>
            </p:cNvPr>
            <p:cNvSpPr txBox="1"/>
            <p:nvPr/>
          </p:nvSpPr>
          <p:spPr>
            <a:xfrm>
              <a:off x="3485202" y="5876663"/>
              <a:ext cx="5075193" cy="707887"/>
            </a:xfrm>
            <a:prstGeom prst="rect">
              <a:avLst/>
            </a:prstGeom>
            <a:noFill/>
            <a:ln>
              <a:noFill/>
            </a:ln>
          </p:spPr>
          <p:txBody>
            <a:bodyPr wrap="square" rtlCol="0">
              <a:spAutoFit/>
            </a:bodyPr>
            <a:lstStyle/>
            <a:p>
              <a:pPr algn="ctr"/>
              <a:r>
                <a:rPr lang="en-US" sz="2000" dirty="0">
                  <a:solidFill>
                    <a:srgbClr val="66BA7A"/>
                  </a:solidFill>
                  <a:latin typeface="Futura Medium" panose="020B0602020204020303" pitchFamily="34" charset="-79"/>
                  <a:cs typeface="Futura Medium" panose="020B0602020204020303" pitchFamily="34" charset="-79"/>
                </a:rPr>
                <a:t>Variational Autoencoders,</a:t>
              </a:r>
            </a:p>
            <a:p>
              <a:pPr algn="ctr"/>
              <a:r>
                <a:rPr lang="en-US" sz="2000" dirty="0">
                  <a:solidFill>
                    <a:srgbClr val="66BA7A"/>
                  </a:solidFill>
                  <a:latin typeface="Futura Medium" panose="020B0602020204020303" pitchFamily="34" charset="-79"/>
                  <a:cs typeface="Futura Medium" panose="020B0602020204020303" pitchFamily="34" charset="-79"/>
                </a:rPr>
                <a:t>Normalizing Flows</a:t>
              </a:r>
            </a:p>
          </p:txBody>
        </p:sp>
      </p:grpSp>
      <p:grpSp>
        <p:nvGrpSpPr>
          <p:cNvPr id="20" name="Group 19">
            <a:extLst>
              <a:ext uri="{FF2B5EF4-FFF2-40B4-BE49-F238E27FC236}">
                <a16:creationId xmlns:a16="http://schemas.microsoft.com/office/drawing/2014/main" id="{0EF6902D-7295-1EE5-93A5-8C5841625AF2}"/>
              </a:ext>
            </a:extLst>
          </p:cNvPr>
          <p:cNvGrpSpPr/>
          <p:nvPr/>
        </p:nvGrpSpPr>
        <p:grpSpPr>
          <a:xfrm>
            <a:off x="3488822" y="592612"/>
            <a:ext cx="4977043" cy="4592482"/>
            <a:chOff x="3488822" y="539116"/>
            <a:chExt cx="5191486" cy="4790356"/>
          </a:xfrm>
        </p:grpSpPr>
        <p:sp>
          <p:nvSpPr>
            <p:cNvPr id="10" name="Oval 9">
              <a:extLst>
                <a:ext uri="{FF2B5EF4-FFF2-40B4-BE49-F238E27FC236}">
                  <a16:creationId xmlns:a16="http://schemas.microsoft.com/office/drawing/2014/main" id="{13C34460-669A-1136-42F9-6151DCEC8D1B}"/>
                </a:ext>
              </a:extLst>
            </p:cNvPr>
            <p:cNvSpPr/>
            <p:nvPr/>
          </p:nvSpPr>
          <p:spPr>
            <a:xfrm>
              <a:off x="5063622" y="539116"/>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551EB9-AF79-4427-9930-F561553979D0}"/>
                </a:ext>
              </a:extLst>
            </p:cNvPr>
            <p:cNvSpPr/>
            <p:nvPr/>
          </p:nvSpPr>
          <p:spPr>
            <a:xfrm>
              <a:off x="3488822" y="3332448"/>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6D8027-F4A1-AA36-5C1B-D09CABA6BF2D}"/>
                </a:ext>
              </a:extLst>
            </p:cNvPr>
            <p:cNvSpPr/>
            <p:nvPr/>
          </p:nvSpPr>
          <p:spPr>
            <a:xfrm rot="6222523">
              <a:off x="6683284" y="3295581"/>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11F917-6AA6-520C-DF41-6ABF75745C5D}"/>
                </a:ext>
              </a:extLst>
            </p:cNvPr>
            <p:cNvSpPr txBox="1"/>
            <p:nvPr/>
          </p:nvSpPr>
          <p:spPr>
            <a:xfrm>
              <a:off x="5343360" y="1011865"/>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High </a:t>
              </a:r>
            </a:p>
            <a:p>
              <a:pPr algn="ctr"/>
              <a:r>
                <a:rPr lang="en-US" sz="2000" dirty="0">
                  <a:latin typeface="Futura Medium" panose="020B0602020204020303" pitchFamily="34" charset="-79"/>
                  <a:cs typeface="Futura Medium" panose="020B0602020204020303" pitchFamily="34" charset="-79"/>
                </a:rPr>
                <a:t>Quality </a:t>
              </a:r>
            </a:p>
            <a:p>
              <a:pPr algn="ctr"/>
              <a:r>
                <a:rPr lang="en-US" sz="2000" dirty="0">
                  <a:latin typeface="Futura Medium" panose="020B0602020204020303" pitchFamily="34" charset="-79"/>
                  <a:cs typeface="Futura Medium" panose="020B0602020204020303" pitchFamily="34" charset="-79"/>
                </a:rPr>
                <a:t>Samples</a:t>
              </a:r>
            </a:p>
          </p:txBody>
        </p:sp>
        <p:sp>
          <p:nvSpPr>
            <p:cNvPr id="14" name="TextBox 13">
              <a:extLst>
                <a:ext uri="{FF2B5EF4-FFF2-40B4-BE49-F238E27FC236}">
                  <a16:creationId xmlns:a16="http://schemas.microsoft.com/office/drawing/2014/main" id="{A6AE824F-B84B-2052-8E63-EE8F7531E9F4}"/>
                </a:ext>
              </a:extLst>
            </p:cNvPr>
            <p:cNvSpPr txBox="1"/>
            <p:nvPr/>
          </p:nvSpPr>
          <p:spPr>
            <a:xfrm>
              <a:off x="6949777" y="3819910"/>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Mode</a:t>
              </a:r>
            </a:p>
            <a:p>
              <a:pPr algn="ctr"/>
              <a:r>
                <a:rPr lang="en-US" sz="2000" dirty="0">
                  <a:latin typeface="Futura Medium" panose="020B0602020204020303" pitchFamily="34" charset="-79"/>
                  <a:cs typeface="Futura Medium" panose="020B0602020204020303" pitchFamily="34" charset="-79"/>
                </a:rPr>
                <a:t>Coverage/</a:t>
              </a:r>
            </a:p>
            <a:p>
              <a:pPr algn="ctr"/>
              <a:r>
                <a:rPr lang="en-US" sz="2000" dirty="0">
                  <a:latin typeface="Futura Medium" panose="020B0602020204020303" pitchFamily="34" charset="-79"/>
                  <a:cs typeface="Futura Medium" panose="020B0602020204020303" pitchFamily="34" charset="-79"/>
                </a:rPr>
                <a:t>Diversity</a:t>
              </a:r>
            </a:p>
          </p:txBody>
        </p:sp>
        <p:sp>
          <p:nvSpPr>
            <p:cNvPr id="15" name="TextBox 14">
              <a:extLst>
                <a:ext uri="{FF2B5EF4-FFF2-40B4-BE49-F238E27FC236}">
                  <a16:creationId xmlns:a16="http://schemas.microsoft.com/office/drawing/2014/main" id="{26A8C004-3BBB-D81B-808A-BED6871546AA}"/>
                </a:ext>
              </a:extLst>
            </p:cNvPr>
            <p:cNvSpPr txBox="1"/>
            <p:nvPr/>
          </p:nvSpPr>
          <p:spPr>
            <a:xfrm>
              <a:off x="3710069" y="4026089"/>
              <a:ext cx="1507066" cy="707886"/>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Fast </a:t>
              </a:r>
            </a:p>
            <a:p>
              <a:pPr algn="ctr"/>
              <a:r>
                <a:rPr lang="en-US" sz="2000" dirty="0">
                  <a:latin typeface="Futura Medium" panose="020B0602020204020303" pitchFamily="34" charset="-79"/>
                  <a:cs typeface="Futura Medium" panose="020B0602020204020303" pitchFamily="34" charset="-79"/>
                </a:rPr>
                <a:t>Sampling</a:t>
              </a:r>
            </a:p>
          </p:txBody>
        </p:sp>
      </p:grpSp>
      <p:sp>
        <p:nvSpPr>
          <p:cNvPr id="24" name="TextBox 23">
            <a:extLst>
              <a:ext uri="{FF2B5EF4-FFF2-40B4-BE49-F238E27FC236}">
                <a16:creationId xmlns:a16="http://schemas.microsoft.com/office/drawing/2014/main" id="{9DE98212-E274-E532-13E1-096B428DB6B8}"/>
              </a:ext>
            </a:extLst>
          </p:cNvPr>
          <p:cNvSpPr txBox="1"/>
          <p:nvPr/>
        </p:nvSpPr>
        <p:spPr>
          <a:xfrm>
            <a:off x="-16042" y="6568878"/>
            <a:ext cx="8317523" cy="338554"/>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Xiao et al. 2022, </a:t>
            </a:r>
            <a:r>
              <a:rPr lang="en-US" sz="1600" b="0" i="0" u="none" strike="noStrike" baseline="0" dirty="0">
                <a:latin typeface="NimbusRomNo9L-Regu"/>
              </a:rPr>
              <a:t>Tacking the generative learning trilemma with denoising diffusion gans.</a:t>
            </a:r>
            <a:endParaRPr lang="en-US" sz="1600" dirty="0"/>
          </a:p>
        </p:txBody>
      </p:sp>
    </p:spTree>
    <p:extLst>
      <p:ext uri="{BB962C8B-B14F-4D97-AF65-F5344CB8AC3E}">
        <p14:creationId xmlns:p14="http://schemas.microsoft.com/office/powerpoint/2010/main" val="326503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1725168" y="2105561"/>
            <a:ext cx="8741664" cy="1938992"/>
          </a:xfrm>
          <a:prstGeom prst="rect">
            <a:avLst/>
          </a:prstGeom>
          <a:noFill/>
        </p:spPr>
        <p:txBody>
          <a:bodyPr wrap="square" rtlCol="0">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Applications</a:t>
            </a:r>
          </a:p>
          <a:p>
            <a:pPr algn="ctr"/>
            <a:r>
              <a:rPr lang="en-US" sz="4000" b="1" dirty="0">
                <a:latin typeface="Arial" panose="020B0604020202020204" pitchFamily="34" charset="0"/>
                <a:cs typeface="Arial" panose="020B0604020202020204" pitchFamily="34" charset="0"/>
              </a:rPr>
              <a:t> </a:t>
            </a:r>
          </a:p>
          <a:p>
            <a:pPr algn="ctr"/>
            <a:r>
              <a:rPr lang="en-US" sz="4000" b="1" dirty="0" err="1">
                <a:solidFill>
                  <a:srgbClr val="71B787"/>
                </a:solidFill>
                <a:latin typeface="Arial" panose="020B0604020202020204" pitchFamily="34" charset="0"/>
                <a:cs typeface="Arial" panose="020B0604020202020204" pitchFamily="34" charset="0"/>
              </a:rPr>
              <a:t>StyleGAN</a:t>
            </a:r>
            <a:r>
              <a:rPr lang="en-US" sz="4000" b="1" dirty="0">
                <a:solidFill>
                  <a:srgbClr val="71B787"/>
                </a:solidFill>
                <a:latin typeface="Arial" panose="020B0604020202020204" pitchFamily="34" charset="0"/>
                <a:cs typeface="Arial" panose="020B0604020202020204" pitchFamily="34" charset="0"/>
              </a:rPr>
              <a:t> vs DALL-E  </a:t>
            </a:r>
          </a:p>
        </p:txBody>
      </p:sp>
    </p:spTree>
    <p:extLst>
      <p:ext uri="{BB962C8B-B14F-4D97-AF65-F5344CB8AC3E}">
        <p14:creationId xmlns:p14="http://schemas.microsoft.com/office/powerpoint/2010/main" val="201960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ynthesizing High-Resolution Images with StyleGAN2">
            <a:hlinkClick r:id="" action="ppaction://media"/>
            <a:extLst>
              <a:ext uri="{FF2B5EF4-FFF2-40B4-BE49-F238E27FC236}">
                <a16:creationId xmlns:a16="http://schemas.microsoft.com/office/drawing/2014/main" id="{EEF8E96E-1300-1139-A72F-B2BC88ABD8CB}"/>
              </a:ext>
            </a:extLst>
          </p:cNvPr>
          <p:cNvPicPr>
            <a:picLocks noRot="1" noChangeAspect="1"/>
          </p:cNvPicPr>
          <p:nvPr>
            <a:videoFile r:link="rId1"/>
          </p:nvPr>
        </p:nvPicPr>
        <p:blipFill>
          <a:blip r:embed="rId4"/>
          <a:stretch>
            <a:fillRect/>
          </a:stretch>
        </p:blipFill>
        <p:spPr>
          <a:xfrm>
            <a:off x="1981200" y="1104125"/>
            <a:ext cx="8229600" cy="4649749"/>
          </a:xfrm>
          <a:prstGeom prst="rect">
            <a:avLst/>
          </a:prstGeom>
        </p:spPr>
      </p:pic>
    </p:spTree>
    <p:extLst>
      <p:ext uri="{BB962C8B-B14F-4D97-AF65-F5344CB8AC3E}">
        <p14:creationId xmlns:p14="http://schemas.microsoft.com/office/powerpoint/2010/main" val="129515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071128"/>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a:t>
            </a:r>
          </a:p>
        </p:txBody>
      </p:sp>
      <p:sp>
        <p:nvSpPr>
          <p:cNvPr id="6" name="TextBox 5">
            <a:extLst>
              <a:ext uri="{FF2B5EF4-FFF2-40B4-BE49-F238E27FC236}">
                <a16:creationId xmlns:a16="http://schemas.microsoft.com/office/drawing/2014/main" id="{4FE8F572-385B-A693-E68B-0959309A12C2}"/>
              </a:ext>
            </a:extLst>
          </p:cNvPr>
          <p:cNvSpPr txBox="1"/>
          <p:nvPr/>
        </p:nvSpPr>
        <p:spPr>
          <a:xfrm>
            <a:off x="2840736" y="347058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StyleGAN2</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537061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StyleGAN3</a:t>
            </a:r>
          </a:p>
        </p:txBody>
      </p:sp>
      <p:sp>
        <p:nvSpPr>
          <p:cNvPr id="10" name="TextBox 9">
            <a:extLst>
              <a:ext uri="{FF2B5EF4-FFF2-40B4-BE49-F238E27FC236}">
                <a16:creationId xmlns:a16="http://schemas.microsoft.com/office/drawing/2014/main" id="{5ED43662-F12E-DDEC-577D-3ACB705622DD}"/>
              </a:ext>
            </a:extLst>
          </p:cNvPr>
          <p:cNvSpPr txBox="1"/>
          <p:nvPr/>
        </p:nvSpPr>
        <p:spPr>
          <a:xfrm>
            <a:off x="1018032" y="3473638"/>
            <a:ext cx="110947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2020</a:t>
            </a:r>
          </a:p>
        </p:txBody>
      </p:sp>
      <p:sp>
        <p:nvSpPr>
          <p:cNvPr id="12" name="TextBox 11">
            <a:extLst>
              <a:ext uri="{FF2B5EF4-FFF2-40B4-BE49-F238E27FC236}">
                <a16:creationId xmlns:a16="http://schemas.microsoft.com/office/drawing/2014/main" id="{27BF42C2-52D0-6AE9-523D-C4A88E284563}"/>
              </a:ext>
            </a:extLst>
          </p:cNvPr>
          <p:cNvSpPr txBox="1"/>
          <p:nvPr/>
        </p:nvSpPr>
        <p:spPr>
          <a:xfrm>
            <a:off x="957072" y="1074177"/>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2018</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18032" y="5370619"/>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pic>
        <p:nvPicPr>
          <p:cNvPr id="15" name="Picture 14">
            <a:extLst>
              <a:ext uri="{FF2B5EF4-FFF2-40B4-BE49-F238E27FC236}">
                <a16:creationId xmlns:a16="http://schemas.microsoft.com/office/drawing/2014/main" id="{D66AC56D-F82D-30EC-53FE-3883E2FB286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42708" y="372946"/>
            <a:ext cx="4169100" cy="250146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E143C008-27F9-9A33-26CA-93235D2B9D5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27650" y="3207173"/>
            <a:ext cx="4207108" cy="1051777"/>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7DAED0A9-2FC0-51EF-E35E-01D46BDF685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04699" y="4527263"/>
            <a:ext cx="4207108" cy="2204350"/>
          </a:xfrm>
          <a:prstGeom prst="rect">
            <a:avLst/>
          </a:prstGeom>
          <a:effectLst>
            <a:outerShdw blurRad="50800" dist="38100" dir="2700000" algn="tl" rotWithShape="0">
              <a:prstClr val="black">
                <a:alpha val="40000"/>
              </a:prstClr>
            </a:outerShdw>
          </a:effectLst>
        </p:spPr>
      </p:pic>
      <p:cxnSp>
        <p:nvCxnSpPr>
          <p:cNvPr id="3" name="Straight Arrow Connector 2">
            <a:extLst>
              <a:ext uri="{FF2B5EF4-FFF2-40B4-BE49-F238E27FC236}">
                <a16:creationId xmlns:a16="http://schemas.microsoft.com/office/drawing/2014/main" id="{E1B59288-A5AF-30C3-948E-3AE7063AC4E0}"/>
              </a:ext>
            </a:extLst>
          </p:cNvPr>
          <p:cNvCxnSpPr>
            <a:stCxn id="12" idx="2"/>
            <a:endCxn id="10" idx="0"/>
          </p:cNvCxnSpPr>
          <p:nvPr/>
        </p:nvCxnSpPr>
        <p:spPr>
          <a:xfrm>
            <a:off x="1572768" y="1655903"/>
            <a:ext cx="0" cy="1817735"/>
          </a:xfrm>
          <a:prstGeom prst="straightConnector1">
            <a:avLst/>
          </a:prstGeom>
          <a:ln w="19050">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8C1B7-6DFA-ADFE-861B-442E7DA163AB}"/>
              </a:ext>
            </a:extLst>
          </p:cNvPr>
          <p:cNvCxnSpPr>
            <a:stCxn id="10" idx="2"/>
            <a:endCxn id="13" idx="0"/>
          </p:cNvCxnSpPr>
          <p:nvPr/>
        </p:nvCxnSpPr>
        <p:spPr>
          <a:xfrm>
            <a:off x="1572768" y="4055364"/>
            <a:ext cx="0" cy="1315255"/>
          </a:xfrm>
          <a:prstGeom prst="straightConnector1">
            <a:avLst/>
          </a:prstGeom>
          <a:ln w="190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57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DALL·E 2 Explained">
            <a:hlinkClick r:id="" action="ppaction://media"/>
            <a:extLst>
              <a:ext uri="{FF2B5EF4-FFF2-40B4-BE49-F238E27FC236}">
                <a16:creationId xmlns:a16="http://schemas.microsoft.com/office/drawing/2014/main" id="{DB526ECD-0063-AD7F-BB0F-AD279A6D9508}"/>
              </a:ext>
            </a:extLst>
          </p:cNvPr>
          <p:cNvPicPr>
            <a:picLocks noRot="1" noChangeAspect="1"/>
          </p:cNvPicPr>
          <p:nvPr>
            <a:videoFile r:link="rId1"/>
          </p:nvPr>
        </p:nvPicPr>
        <p:blipFill>
          <a:blip r:embed="rId4"/>
          <a:stretch>
            <a:fillRect/>
          </a:stretch>
        </p:blipFill>
        <p:spPr>
          <a:xfrm>
            <a:off x="1981200" y="1104137"/>
            <a:ext cx="8229600" cy="4649725"/>
          </a:xfrm>
          <a:prstGeom prst="rect">
            <a:avLst/>
          </a:prstGeom>
        </p:spPr>
      </p:pic>
    </p:spTree>
    <p:extLst>
      <p:ext uri="{BB962C8B-B14F-4D97-AF65-F5344CB8AC3E}">
        <p14:creationId xmlns:p14="http://schemas.microsoft.com/office/powerpoint/2010/main" val="420202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549656"/>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4720791"/>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 2</a:t>
            </a:r>
          </a:p>
        </p:txBody>
      </p:sp>
      <p:sp>
        <p:nvSpPr>
          <p:cNvPr id="12" name="TextBox 11">
            <a:extLst>
              <a:ext uri="{FF2B5EF4-FFF2-40B4-BE49-F238E27FC236}">
                <a16:creationId xmlns:a16="http://schemas.microsoft.com/office/drawing/2014/main" id="{27BF42C2-52D0-6AE9-523D-C4A88E284563}"/>
              </a:ext>
            </a:extLst>
          </p:cNvPr>
          <p:cNvSpPr txBox="1"/>
          <p:nvPr/>
        </p:nvSpPr>
        <p:spPr>
          <a:xfrm>
            <a:off x="1018032" y="1549656"/>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78992" y="4720791"/>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2022</a:t>
            </a:r>
          </a:p>
        </p:txBody>
      </p:sp>
      <p:pic>
        <p:nvPicPr>
          <p:cNvPr id="3" name="Picture 2">
            <a:extLst>
              <a:ext uri="{FF2B5EF4-FFF2-40B4-BE49-F238E27FC236}">
                <a16:creationId xmlns:a16="http://schemas.microsoft.com/office/drawing/2014/main" id="{F888F5CD-CF43-D987-4D7A-88A94700E1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4352" y="321686"/>
            <a:ext cx="5029200" cy="2668434"/>
          </a:xfrm>
          <a:prstGeom prst="rect">
            <a:avLst/>
          </a:prstGeom>
        </p:spPr>
      </p:pic>
      <p:pic>
        <p:nvPicPr>
          <p:cNvPr id="8" name="Picture 7">
            <a:extLst>
              <a:ext uri="{FF2B5EF4-FFF2-40B4-BE49-F238E27FC236}">
                <a16:creationId xmlns:a16="http://schemas.microsoft.com/office/drawing/2014/main" id="{42B6C86A-FA15-00CC-246F-B7C98459D67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64352" y="3191476"/>
            <a:ext cx="5029200" cy="3643406"/>
          </a:xfrm>
          <a:prstGeom prst="rect">
            <a:avLst/>
          </a:prstGeom>
        </p:spPr>
      </p:pic>
      <p:cxnSp>
        <p:nvCxnSpPr>
          <p:cNvPr id="4" name="Straight Arrow Connector 3">
            <a:extLst>
              <a:ext uri="{FF2B5EF4-FFF2-40B4-BE49-F238E27FC236}">
                <a16:creationId xmlns:a16="http://schemas.microsoft.com/office/drawing/2014/main" id="{1D531152-99B4-C431-FBAC-A39F03616943}"/>
              </a:ext>
            </a:extLst>
          </p:cNvPr>
          <p:cNvCxnSpPr>
            <a:stCxn id="12" idx="2"/>
            <a:endCxn id="13" idx="0"/>
          </p:cNvCxnSpPr>
          <p:nvPr/>
        </p:nvCxnSpPr>
        <p:spPr>
          <a:xfrm>
            <a:off x="1633728" y="2131382"/>
            <a:ext cx="0" cy="2589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35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1725168" y="2459504"/>
            <a:ext cx="8741664" cy="1938992"/>
          </a:xfrm>
          <a:prstGeom prst="rect">
            <a:avLst/>
          </a:prstGeom>
          <a:noFill/>
        </p:spPr>
        <p:txBody>
          <a:bodyPr wrap="square" rtlCol="0">
            <a:spAutoFit/>
          </a:bodyPr>
          <a:lstStyle/>
          <a:p>
            <a:pPr algn="ctr"/>
            <a:r>
              <a:rPr lang="en-US" sz="4000" b="1" dirty="0">
                <a:solidFill>
                  <a:srgbClr val="31325E"/>
                </a:solidFill>
                <a:latin typeface="Arial" panose="020B0604020202020204" pitchFamily="34" charset="0"/>
                <a:cs typeface="Arial" panose="020B0604020202020204" pitchFamily="34" charset="0"/>
              </a:rPr>
              <a:t>Case Study: Hanfu Dresses</a:t>
            </a:r>
          </a:p>
          <a:p>
            <a:pPr algn="ctr"/>
            <a:r>
              <a:rPr lang="en-US" sz="4000" b="1" dirty="0">
                <a:latin typeface="Arial" panose="020B0604020202020204" pitchFamily="34" charset="0"/>
                <a:cs typeface="Arial" panose="020B0604020202020204" pitchFamily="34" charset="0"/>
              </a:rPr>
              <a:t> </a:t>
            </a:r>
          </a:p>
          <a:p>
            <a:pPr algn="ctr"/>
            <a:r>
              <a:rPr lang="en-US" sz="4000" b="1" dirty="0">
                <a:solidFill>
                  <a:srgbClr val="71B787"/>
                </a:solidFill>
                <a:latin typeface="Arial" panose="020B0604020202020204" pitchFamily="34" charset="0"/>
                <a:cs typeface="Arial" panose="020B0604020202020204" pitchFamily="34" charset="0"/>
              </a:rPr>
              <a:t>StyleGAN3 vs DALL-E 2</a:t>
            </a:r>
          </a:p>
        </p:txBody>
      </p:sp>
    </p:spTree>
    <p:extLst>
      <p:ext uri="{BB962C8B-B14F-4D97-AF65-F5344CB8AC3E}">
        <p14:creationId xmlns:p14="http://schemas.microsoft.com/office/powerpoint/2010/main" val="180936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2" name="Rectangle 1">
            <a:extLst>
              <a:ext uri="{FF2B5EF4-FFF2-40B4-BE49-F238E27FC236}">
                <a16:creationId xmlns:a16="http://schemas.microsoft.com/office/drawing/2014/main" id="{364C7D13-A52B-76EE-C473-AB6485F7C22B}"/>
              </a:ext>
            </a:extLst>
          </p:cNvPr>
          <p:cNvSpPr/>
          <p:nvPr/>
        </p:nvSpPr>
        <p:spPr>
          <a:xfrm>
            <a:off x="919805" y="2295496"/>
            <a:ext cx="10735165" cy="4166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761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AFC34C-C458-2E06-54C1-8D3ADD3A1551}"/>
              </a:ext>
            </a:extLst>
          </p:cNvPr>
          <p:cNvSpPr txBox="1"/>
          <p:nvPr/>
        </p:nvSpPr>
        <p:spPr>
          <a:xfrm flipH="1">
            <a:off x="3130295" y="121920"/>
            <a:ext cx="5522977"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StyleGAN3: Generated </a:t>
            </a:r>
            <a:r>
              <a:rPr lang="en-US" sz="2000" b="1" dirty="0" err="1">
                <a:solidFill>
                  <a:srgbClr val="31325E"/>
                </a:solidFill>
                <a:latin typeface="Arial" panose="020B0604020202020204" pitchFamily="34" charset="0"/>
                <a:cs typeface="Arial" panose="020B0604020202020204" pitchFamily="34" charset="0"/>
              </a:rPr>
              <a:t>hanfu</a:t>
            </a:r>
            <a:r>
              <a:rPr lang="en-US" sz="2000" b="1" dirty="0">
                <a:solidFill>
                  <a:srgbClr val="31325E"/>
                </a:solidFill>
                <a:latin typeface="Arial" panose="020B0604020202020204" pitchFamily="34" charset="0"/>
                <a:cs typeface="Arial" panose="020B0604020202020204" pitchFamily="34" charset="0"/>
              </a:rPr>
              <a:t> dress Images</a:t>
            </a:r>
          </a:p>
        </p:txBody>
      </p:sp>
      <p:pic>
        <p:nvPicPr>
          <p:cNvPr id="7" name="Picture 6">
            <a:extLst>
              <a:ext uri="{FF2B5EF4-FFF2-40B4-BE49-F238E27FC236}">
                <a16:creationId xmlns:a16="http://schemas.microsoft.com/office/drawing/2014/main" id="{8CCB5956-714F-CC93-9477-680127CB515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88638" y="870202"/>
            <a:ext cx="9810750" cy="5610225"/>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952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03490-E7D0-ACD1-8B64-E7653646FF0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44464" y="3988353"/>
            <a:ext cx="2609088" cy="2609088"/>
          </a:xfrm>
          <a:prstGeom prst="rect">
            <a:avLst/>
          </a:prstGeom>
        </p:spPr>
      </p:pic>
      <p:pic>
        <p:nvPicPr>
          <p:cNvPr id="5" name="Picture 4">
            <a:extLst>
              <a:ext uri="{FF2B5EF4-FFF2-40B4-BE49-F238E27FC236}">
                <a16:creationId xmlns:a16="http://schemas.microsoft.com/office/drawing/2014/main" id="{71440019-4DF7-A603-37BD-4C795F9078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15456" y="3988353"/>
            <a:ext cx="2609088" cy="2609088"/>
          </a:xfrm>
          <a:prstGeom prst="rect">
            <a:avLst/>
          </a:prstGeom>
        </p:spPr>
      </p:pic>
      <p:pic>
        <p:nvPicPr>
          <p:cNvPr id="7" name="Picture 6">
            <a:extLst>
              <a:ext uri="{FF2B5EF4-FFF2-40B4-BE49-F238E27FC236}">
                <a16:creationId xmlns:a16="http://schemas.microsoft.com/office/drawing/2014/main" id="{C41D2A73-A85E-CAC4-AFD1-7073AAFA5B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7136" y="599889"/>
            <a:ext cx="2609088" cy="2609088"/>
          </a:xfrm>
          <a:prstGeom prst="rect">
            <a:avLst/>
          </a:prstGeom>
        </p:spPr>
      </p:pic>
      <p:pic>
        <p:nvPicPr>
          <p:cNvPr id="9" name="Picture 8">
            <a:extLst>
              <a:ext uri="{FF2B5EF4-FFF2-40B4-BE49-F238E27FC236}">
                <a16:creationId xmlns:a16="http://schemas.microsoft.com/office/drawing/2014/main" id="{4CB1B7E1-D6B2-0453-7836-2C1C5ED1C4C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43000" y="4024929"/>
            <a:ext cx="2609088" cy="2609088"/>
          </a:xfrm>
          <a:prstGeom prst="rect">
            <a:avLst/>
          </a:prstGeom>
        </p:spPr>
      </p:pic>
      <p:pic>
        <p:nvPicPr>
          <p:cNvPr id="11" name="Picture 10">
            <a:extLst>
              <a:ext uri="{FF2B5EF4-FFF2-40B4-BE49-F238E27FC236}">
                <a16:creationId xmlns:a16="http://schemas.microsoft.com/office/drawing/2014/main" id="{710FF4F4-5284-A1CB-17B9-6F57F515EE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44464" y="599889"/>
            <a:ext cx="2609088" cy="2609088"/>
          </a:xfrm>
          <a:prstGeom prst="rect">
            <a:avLst/>
          </a:prstGeom>
        </p:spPr>
      </p:pic>
      <p:pic>
        <p:nvPicPr>
          <p:cNvPr id="13" name="Picture 12">
            <a:extLst>
              <a:ext uri="{FF2B5EF4-FFF2-40B4-BE49-F238E27FC236}">
                <a16:creationId xmlns:a16="http://schemas.microsoft.com/office/drawing/2014/main" id="{CDF9A3C6-B410-8E86-0CC5-4B295219A56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315456" y="599889"/>
            <a:ext cx="2609088" cy="2609088"/>
          </a:xfrm>
          <a:prstGeom prst="rect">
            <a:avLst/>
          </a:prstGeom>
        </p:spPr>
      </p:pic>
      <p:pic>
        <p:nvPicPr>
          <p:cNvPr id="15" name="Picture 14">
            <a:extLst>
              <a:ext uri="{FF2B5EF4-FFF2-40B4-BE49-F238E27FC236}">
                <a16:creationId xmlns:a16="http://schemas.microsoft.com/office/drawing/2014/main" id="{63F871FC-11AE-85A9-5D86-74760CB137D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302784" y="599889"/>
            <a:ext cx="2609088" cy="2609088"/>
          </a:xfrm>
          <a:prstGeom prst="rect">
            <a:avLst/>
          </a:prstGeom>
        </p:spPr>
      </p:pic>
      <p:pic>
        <p:nvPicPr>
          <p:cNvPr id="17" name="Picture 16">
            <a:extLst>
              <a:ext uri="{FF2B5EF4-FFF2-40B4-BE49-F238E27FC236}">
                <a16:creationId xmlns:a16="http://schemas.microsoft.com/office/drawing/2014/main" id="{FEF2723E-AF00-D16E-1A94-FC0CA385076B}"/>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02784" y="3988353"/>
            <a:ext cx="2606040" cy="2606040"/>
          </a:xfrm>
          <a:prstGeom prst="rect">
            <a:avLst/>
          </a:prstGeom>
        </p:spPr>
      </p:pic>
      <p:sp>
        <p:nvSpPr>
          <p:cNvPr id="18" name="TextBox 17">
            <a:extLst>
              <a:ext uri="{FF2B5EF4-FFF2-40B4-BE49-F238E27FC236}">
                <a16:creationId xmlns:a16="http://schemas.microsoft.com/office/drawing/2014/main" id="{3B58A3A8-1C7B-BF4C-B89C-C77F4399C076}"/>
              </a:ext>
            </a:extLst>
          </p:cNvPr>
          <p:cNvSpPr txBox="1"/>
          <p:nvPr/>
        </p:nvSpPr>
        <p:spPr>
          <a:xfrm flipH="1">
            <a:off x="3381754" y="58914"/>
            <a:ext cx="5311141"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a:t>
            </a:r>
            <a:r>
              <a:rPr lang="en-US" sz="2000" b="1" dirty="0" err="1">
                <a:solidFill>
                  <a:srgbClr val="31325E"/>
                </a:solidFill>
                <a:latin typeface="Arial" panose="020B0604020202020204" pitchFamily="34" charset="0"/>
                <a:cs typeface="Arial" panose="020B0604020202020204" pitchFamily="34" charset="0"/>
              </a:rPr>
              <a:t>Huamulan</a:t>
            </a:r>
            <a:r>
              <a:rPr lang="en-US" sz="2000" b="1" dirty="0">
                <a:solidFill>
                  <a:srgbClr val="31325E"/>
                </a:solidFill>
                <a:latin typeface="Arial" panose="020B0604020202020204" pitchFamily="34" charset="0"/>
                <a:cs typeface="Arial" panose="020B0604020202020204" pitchFamily="34" charset="0"/>
              </a:rPr>
              <a:t> in a </a:t>
            </a:r>
            <a:r>
              <a:rPr lang="en-US" sz="2000" b="1" dirty="0" err="1">
                <a:solidFill>
                  <a:srgbClr val="31325E"/>
                </a:solidFill>
                <a:latin typeface="Arial" panose="020B0604020202020204" pitchFamily="34" charset="0"/>
                <a:cs typeface="Arial" panose="020B0604020202020204" pitchFamily="34" charset="0"/>
              </a:rPr>
              <a:t>hanfu</a:t>
            </a:r>
            <a:r>
              <a:rPr lang="en-US" sz="2000" b="1" dirty="0">
                <a:solidFill>
                  <a:srgbClr val="31325E"/>
                </a:solidFill>
                <a:latin typeface="Arial" panose="020B0604020202020204" pitchFamily="34" charset="0"/>
                <a:cs typeface="Arial" panose="020B0604020202020204" pitchFamily="34" charset="0"/>
              </a:rPr>
              <a:t> dress.</a:t>
            </a:r>
          </a:p>
        </p:txBody>
      </p:sp>
      <p:sp>
        <p:nvSpPr>
          <p:cNvPr id="19" name="TextBox 18">
            <a:extLst>
              <a:ext uri="{FF2B5EF4-FFF2-40B4-BE49-F238E27FC236}">
                <a16:creationId xmlns:a16="http://schemas.microsoft.com/office/drawing/2014/main" id="{02FBE80F-2BA0-7A47-6E4B-5DECA9CCD5CB}"/>
              </a:ext>
            </a:extLst>
          </p:cNvPr>
          <p:cNvSpPr txBox="1"/>
          <p:nvPr/>
        </p:nvSpPr>
        <p:spPr>
          <a:xfrm flipH="1">
            <a:off x="3175595" y="3435186"/>
            <a:ext cx="5822101"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A beautiful girl with a Hanfu dress.</a:t>
            </a:r>
          </a:p>
        </p:txBody>
      </p:sp>
    </p:spTree>
    <p:extLst>
      <p:ext uri="{BB962C8B-B14F-4D97-AF65-F5344CB8AC3E}">
        <p14:creationId xmlns:p14="http://schemas.microsoft.com/office/powerpoint/2010/main" val="65404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5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27BAF-11DB-AD38-CBAE-92BA686A0A6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1347" y="1798008"/>
            <a:ext cx="9622302" cy="4124396"/>
          </a:xfrm>
          <a:prstGeom prst="rect">
            <a:avLst/>
          </a:prstGeom>
        </p:spPr>
      </p:pic>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spTree>
    <p:extLst>
      <p:ext uri="{BB962C8B-B14F-4D97-AF65-F5344CB8AC3E}">
        <p14:creationId xmlns:p14="http://schemas.microsoft.com/office/powerpoint/2010/main" val="13855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9EC54FA-A1C2-3808-A63A-212213E1C3C2}"/>
              </a:ext>
            </a:extLst>
          </p:cNvPr>
          <p:cNvGrpSpPr/>
          <p:nvPr/>
        </p:nvGrpSpPr>
        <p:grpSpPr>
          <a:xfrm>
            <a:off x="2174986" y="1323544"/>
            <a:ext cx="7842027" cy="2377440"/>
            <a:chOff x="2060730" y="1331449"/>
            <a:chExt cx="7842027" cy="2377440"/>
          </a:xfrm>
        </p:grpSpPr>
        <p:pic>
          <p:nvPicPr>
            <p:cNvPr id="12" name="Picture 11">
              <a:extLst>
                <a:ext uri="{FF2B5EF4-FFF2-40B4-BE49-F238E27FC236}">
                  <a16:creationId xmlns:a16="http://schemas.microsoft.com/office/drawing/2014/main" id="{4E7663BF-10AE-9A17-2A69-651EEE8488F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489556" y="1604085"/>
              <a:ext cx="5413201" cy="1824915"/>
            </a:xfrm>
            <a:prstGeom prst="rect">
              <a:avLst/>
            </a:prstGeom>
          </p:spPr>
        </p:pic>
        <p:pic>
          <p:nvPicPr>
            <p:cNvPr id="5" name="Picture 4">
              <a:extLst>
                <a:ext uri="{FF2B5EF4-FFF2-40B4-BE49-F238E27FC236}">
                  <a16:creationId xmlns:a16="http://schemas.microsoft.com/office/drawing/2014/main" id="{C8E26062-69FB-B3FB-5336-84A64BC851B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5071"/>
            <a:stretch/>
          </p:blipFill>
          <p:spPr>
            <a:xfrm>
              <a:off x="2060730" y="1331449"/>
              <a:ext cx="2428826" cy="2377440"/>
            </a:xfrm>
            <a:prstGeom prst="rect">
              <a:avLst/>
            </a:prstGeom>
          </p:spPr>
        </p:pic>
      </p:grpSp>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pic>
        <p:nvPicPr>
          <p:cNvPr id="10" name="Picture 9">
            <a:extLst>
              <a:ext uri="{FF2B5EF4-FFF2-40B4-BE49-F238E27FC236}">
                <a16:creationId xmlns:a16="http://schemas.microsoft.com/office/drawing/2014/main" id="{64F63659-FA77-338C-4C2F-CE906C271A1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0438" y="2219158"/>
            <a:ext cx="5584120" cy="3118235"/>
          </a:xfrm>
          <a:prstGeom prst="rect">
            <a:avLst/>
          </a:prstGeom>
        </p:spPr>
      </p:pic>
      <p:pic>
        <p:nvPicPr>
          <p:cNvPr id="8" name="Picture 7">
            <a:extLst>
              <a:ext uri="{FF2B5EF4-FFF2-40B4-BE49-F238E27FC236}">
                <a16:creationId xmlns:a16="http://schemas.microsoft.com/office/drawing/2014/main" id="{AA30689C-01CA-B4B0-022C-D9949909C20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55631" y="3921624"/>
            <a:ext cx="6766560" cy="1986401"/>
          </a:xfrm>
          <a:prstGeom prst="rect">
            <a:avLst/>
          </a:prstGeom>
        </p:spPr>
      </p:pic>
      <p:sp>
        <p:nvSpPr>
          <p:cNvPr id="20" name="TextBox 19">
            <a:extLst>
              <a:ext uri="{FF2B5EF4-FFF2-40B4-BE49-F238E27FC236}">
                <a16:creationId xmlns:a16="http://schemas.microsoft.com/office/drawing/2014/main" id="{110F3AF6-7B74-F773-04B3-AB31B63AB2BD}"/>
              </a:ext>
            </a:extLst>
          </p:cNvPr>
          <p:cNvSpPr txBox="1"/>
          <p:nvPr/>
        </p:nvSpPr>
        <p:spPr>
          <a:xfrm>
            <a:off x="1003724" y="470780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3</a:t>
            </a:r>
          </a:p>
        </p:txBody>
      </p:sp>
      <p:sp>
        <p:nvSpPr>
          <p:cNvPr id="21" name="TextBox 20">
            <a:extLst>
              <a:ext uri="{FF2B5EF4-FFF2-40B4-BE49-F238E27FC236}">
                <a16:creationId xmlns:a16="http://schemas.microsoft.com/office/drawing/2014/main" id="{10D4BDB0-A0B9-DC47-1795-9457B3B8D8B2}"/>
              </a:ext>
            </a:extLst>
          </p:cNvPr>
          <p:cNvSpPr txBox="1"/>
          <p:nvPr/>
        </p:nvSpPr>
        <p:spPr>
          <a:xfrm>
            <a:off x="984270" y="317776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2</a:t>
            </a:r>
          </a:p>
        </p:txBody>
      </p:sp>
      <p:sp>
        <p:nvSpPr>
          <p:cNvPr id="22" name="TextBox 21">
            <a:extLst>
              <a:ext uri="{FF2B5EF4-FFF2-40B4-BE49-F238E27FC236}">
                <a16:creationId xmlns:a16="http://schemas.microsoft.com/office/drawing/2014/main" id="{ED1A983B-6328-58DD-D0F5-04889B8802D3}"/>
              </a:ext>
            </a:extLst>
          </p:cNvPr>
          <p:cNvSpPr txBox="1"/>
          <p:nvPr/>
        </p:nvSpPr>
        <p:spPr>
          <a:xfrm>
            <a:off x="1003724" y="2111000"/>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1</a:t>
            </a:r>
          </a:p>
        </p:txBody>
      </p:sp>
    </p:spTree>
    <p:extLst>
      <p:ext uri="{BB962C8B-B14F-4D97-AF65-F5344CB8AC3E}">
        <p14:creationId xmlns:p14="http://schemas.microsoft.com/office/powerpoint/2010/main" val="397491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p:bldP spid="2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D7202B-CAEE-E42A-4283-2C5D4FFB1DE3}"/>
              </a:ext>
            </a:extLst>
          </p:cNvPr>
          <p:cNvSpPr txBox="1"/>
          <p:nvPr/>
        </p:nvSpPr>
        <p:spPr>
          <a:xfrm>
            <a:off x="239151" y="3949388"/>
            <a:ext cx="11408898" cy="923330"/>
          </a:xfrm>
          <a:prstGeom prst="rect">
            <a:avLst/>
          </a:prstGeom>
          <a:noFill/>
        </p:spPr>
        <p:txBody>
          <a:bodyPr wrap="square">
            <a:spAutoFit/>
          </a:bodyPr>
          <a:lstStyle/>
          <a:p>
            <a:r>
              <a:rPr lang="en-US" b="0" i="0" dirty="0">
                <a:solidFill>
                  <a:srgbClr val="000000"/>
                </a:solidFill>
                <a:effectLst/>
                <a:latin typeface="Lucida Grande"/>
              </a:rPr>
              <a:t>Aditya Ramesh et al. </a:t>
            </a:r>
            <a:r>
              <a:rPr lang="en-US" dirty="0">
                <a:solidFill>
                  <a:srgbClr val="1F1F1F"/>
                </a:solidFill>
                <a:latin typeface="-apple-system"/>
                <a:hlinkClick r:id="rId3"/>
              </a:rPr>
              <a:t>“</a:t>
            </a:r>
            <a:r>
              <a:rPr lang="en-US" dirty="0">
                <a:latin typeface="-apple-system"/>
                <a:hlinkClick r:id="rId3"/>
              </a:rPr>
              <a:t>Zero-Shot Text-to-Image Generation.”</a:t>
            </a:r>
            <a:r>
              <a:rPr lang="en-US" dirty="0">
                <a:latin typeface="-apple-system"/>
              </a:rPr>
              <a:t> arXiv:2102.12092 (2021). </a:t>
            </a:r>
            <a:endParaRPr lang="en-US" b="1" i="0" dirty="0">
              <a:solidFill>
                <a:srgbClr val="000000"/>
              </a:solidFill>
              <a:effectLst/>
              <a:latin typeface="Lucida Grande"/>
            </a:endParaRPr>
          </a:p>
          <a:p>
            <a:r>
              <a:rPr lang="en-US" b="0" i="0" dirty="0">
                <a:solidFill>
                  <a:srgbClr val="1F1F1F"/>
                </a:solidFill>
                <a:effectLst/>
                <a:latin typeface="-apple-system"/>
              </a:rPr>
              <a:t>Aditya Ramesh et al. </a:t>
            </a:r>
            <a:r>
              <a:rPr lang="en-US" b="0" i="0" u="none" strike="noStrike" dirty="0">
                <a:effectLst/>
                <a:latin typeface="-apple-system"/>
                <a:hlinkClick r:id="rId4"/>
              </a:rPr>
              <a:t>“Hierarchical Text-Conditional Image Generation with CLIP </a:t>
            </a:r>
            <a:r>
              <a:rPr lang="en-US" b="0" i="0" u="none" strike="noStrike" dirty="0" err="1">
                <a:effectLst/>
                <a:latin typeface="-apple-system"/>
                <a:hlinkClick r:id="rId4"/>
              </a:rPr>
              <a:t>Latents</a:t>
            </a:r>
            <a:r>
              <a:rPr lang="en-US" b="0" i="0" u="none" strike="noStrike" dirty="0">
                <a:effectLst/>
                <a:latin typeface="-apple-system"/>
                <a:hlinkClick r:id="rId4"/>
              </a:rPr>
              <a:t>."</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arxiv:2204.06125 (2022).</a:t>
            </a:r>
            <a:endParaRPr lang="en-US" dirty="0"/>
          </a:p>
        </p:txBody>
      </p:sp>
      <p:sp>
        <p:nvSpPr>
          <p:cNvPr id="7" name="TextBox 6">
            <a:extLst>
              <a:ext uri="{FF2B5EF4-FFF2-40B4-BE49-F238E27FC236}">
                <a16:creationId xmlns:a16="http://schemas.microsoft.com/office/drawing/2014/main" id="{9213ACB2-B4C8-700D-EBA8-A8CB81D85CFC}"/>
              </a:ext>
            </a:extLst>
          </p:cNvPr>
          <p:cNvSpPr txBox="1"/>
          <p:nvPr/>
        </p:nvSpPr>
        <p:spPr>
          <a:xfrm>
            <a:off x="239150" y="578513"/>
            <a:ext cx="11408897" cy="1754326"/>
          </a:xfrm>
          <a:prstGeom prst="rect">
            <a:avLst/>
          </a:prstGeom>
          <a:noFill/>
        </p:spPr>
        <p:txBody>
          <a:bodyPr wrap="square">
            <a:spAutoFit/>
          </a:bodyPr>
          <a:lstStyle/>
          <a:p>
            <a:pPr algn="l"/>
            <a:r>
              <a:rPr lang="en-US" b="0" i="0" dirty="0">
                <a:solidFill>
                  <a:srgbClr val="1F1F1F"/>
                </a:solidFill>
                <a:effectLst/>
                <a:latin typeface="-apple-system"/>
              </a:rPr>
              <a:t>Jonathan Ho et al. </a:t>
            </a:r>
            <a:r>
              <a:rPr lang="en-US" b="0" i="0" u="none" strike="noStrike" dirty="0">
                <a:effectLst/>
                <a:latin typeface="-apple-system"/>
                <a:hlinkClick r:id="rId5"/>
              </a:rPr>
              <a:t>“Denoising diffusion probabilistic models.”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arxiv:2006.11239 (2020). [</a:t>
            </a:r>
            <a:r>
              <a:rPr lang="en-US" b="0" i="0" u="none" strike="noStrike" dirty="0">
                <a:effectLst/>
                <a:latin typeface="-apple-system"/>
                <a:hlinkClick r:id="rId6"/>
              </a:rPr>
              <a:t>code</a:t>
            </a:r>
            <a:r>
              <a:rPr lang="en-US" b="0" i="0" dirty="0">
                <a:solidFill>
                  <a:srgbClr val="1F1F1F"/>
                </a:solidFill>
                <a:effectLst/>
                <a:latin typeface="-apple-system"/>
              </a:rPr>
              <a:t>]</a:t>
            </a:r>
          </a:p>
          <a:p>
            <a:pPr algn="l"/>
            <a:r>
              <a:rPr lang="en-US" b="0" i="0" dirty="0">
                <a:solidFill>
                  <a:srgbClr val="1F1F1F"/>
                </a:solidFill>
                <a:effectLst/>
                <a:latin typeface="-apple-system"/>
              </a:rPr>
              <a:t>Alex Nichol &amp; Prafulla </a:t>
            </a:r>
            <a:r>
              <a:rPr lang="en-US" b="0" i="0" dirty="0" err="1">
                <a:solidFill>
                  <a:srgbClr val="1F1F1F"/>
                </a:solidFill>
                <a:effectLst/>
                <a:latin typeface="-apple-system"/>
              </a:rPr>
              <a:t>Dhariwal</a:t>
            </a:r>
            <a:r>
              <a:rPr lang="en-US" b="0" i="0" dirty="0">
                <a:solidFill>
                  <a:srgbClr val="1F1F1F"/>
                </a:solidFill>
                <a:effectLst/>
                <a:latin typeface="-apple-system"/>
              </a:rPr>
              <a:t>. </a:t>
            </a:r>
            <a:r>
              <a:rPr lang="en-US" b="0" i="0" u="none" strike="noStrike" dirty="0">
                <a:solidFill>
                  <a:srgbClr val="1F1F1F"/>
                </a:solidFill>
                <a:effectLst/>
                <a:latin typeface="-apple-system"/>
                <a:hlinkClick r:id="rId7"/>
              </a:rPr>
              <a:t>“Improved denoising diffusion probabilistic models”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arxiv:2102.09672 (2021). [</a:t>
            </a:r>
            <a:r>
              <a:rPr lang="en-US" b="0" i="0" u="none" strike="noStrike" dirty="0">
                <a:solidFill>
                  <a:srgbClr val="1F1F1F"/>
                </a:solidFill>
                <a:effectLst/>
                <a:latin typeface="-apple-system"/>
                <a:hlinkClick r:id="rId8"/>
              </a:rPr>
              <a:t>code</a:t>
            </a:r>
            <a:r>
              <a:rPr lang="en-US" b="0" i="0" dirty="0">
                <a:solidFill>
                  <a:srgbClr val="1F1F1F"/>
                </a:solidFill>
                <a:effectLst/>
                <a:latin typeface="-apple-system"/>
              </a:rPr>
              <a:t>]</a:t>
            </a:r>
          </a:p>
          <a:p>
            <a:pPr algn="l"/>
            <a:r>
              <a:rPr lang="en-US" b="0" i="0" dirty="0">
                <a:solidFill>
                  <a:srgbClr val="1F1F1F"/>
                </a:solidFill>
                <a:effectLst/>
                <a:latin typeface="-apple-system"/>
              </a:rPr>
              <a:t>[</a:t>
            </a:r>
            <a:r>
              <a:rPr lang="en-US" b="0" i="0" dirty="0" err="1">
                <a:solidFill>
                  <a:srgbClr val="1F1F1F"/>
                </a:solidFill>
                <a:effectLst/>
                <a:latin typeface="-apple-system"/>
              </a:rPr>
              <a:t>Prafula</a:t>
            </a:r>
            <a:r>
              <a:rPr lang="en-US" b="0" i="0" dirty="0">
                <a:solidFill>
                  <a:srgbClr val="1F1F1F"/>
                </a:solidFill>
                <a:effectLst/>
                <a:latin typeface="-apple-system"/>
              </a:rPr>
              <a:t> </a:t>
            </a:r>
            <a:r>
              <a:rPr lang="en-US" b="0" i="0" dirty="0" err="1">
                <a:solidFill>
                  <a:srgbClr val="1F1F1F"/>
                </a:solidFill>
                <a:effectLst/>
                <a:latin typeface="-apple-system"/>
              </a:rPr>
              <a:t>Dhariwal</a:t>
            </a:r>
            <a:r>
              <a:rPr lang="en-US" b="0" i="0" dirty="0">
                <a:solidFill>
                  <a:srgbClr val="1F1F1F"/>
                </a:solidFill>
                <a:effectLst/>
                <a:latin typeface="-apple-system"/>
              </a:rPr>
              <a:t> &amp; Alex Nichol. </a:t>
            </a:r>
            <a:r>
              <a:rPr lang="en-US" b="0" i="0" u="none" strike="noStrike" dirty="0">
                <a:solidFill>
                  <a:srgbClr val="1F1F1F"/>
                </a:solidFill>
                <a:effectLst/>
                <a:latin typeface="-apple-system"/>
                <a:hlinkClick r:id="rId9"/>
              </a:rPr>
              <a:t>“Diffusion Models Beat GANs on Image Synthesis."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arxiv:2105.05233 (2021). [</a:t>
            </a:r>
            <a:r>
              <a:rPr lang="en-US" b="0" i="0" u="none" strike="noStrike" dirty="0">
                <a:solidFill>
                  <a:srgbClr val="1F1F1F"/>
                </a:solidFill>
                <a:effectLst/>
                <a:latin typeface="-apple-system"/>
                <a:hlinkClick r:id="rId10"/>
              </a:rPr>
              <a:t>code</a:t>
            </a:r>
            <a:r>
              <a:rPr lang="en-US" b="0" i="0" dirty="0">
                <a:solidFill>
                  <a:srgbClr val="1F1F1F"/>
                </a:solidFill>
                <a:effectLst/>
                <a:latin typeface="-apple-system"/>
              </a:rPr>
              <a:t>]</a:t>
            </a:r>
          </a:p>
          <a:p>
            <a:pPr algn="l" fontAlgn="base"/>
            <a:r>
              <a:rPr lang="en-US" i="0" u="none" strike="noStrike" dirty="0">
                <a:effectLst/>
                <a:latin typeface="inherit"/>
                <a:hlinkClick r:id="rId11">
                  <a:extLst>
                    <a:ext uri="{A12FA001-AC4F-418D-AE19-62706E023703}">
                      <ahyp:hlinkClr xmlns:ahyp="http://schemas.microsoft.com/office/drawing/2018/hyperlinkcolor" val="tx"/>
                    </a:ext>
                  </a:extLst>
                </a:hlinkClick>
              </a:rPr>
              <a:t>Xiao et al. </a:t>
            </a:r>
            <a:r>
              <a:rPr lang="en-US" i="0" u="none" strike="noStrike" dirty="0">
                <a:solidFill>
                  <a:srgbClr val="0563C1"/>
                </a:solidFill>
                <a:effectLst/>
                <a:latin typeface="inherit"/>
                <a:hlinkClick r:id="rId11">
                  <a:extLst>
                    <a:ext uri="{A12FA001-AC4F-418D-AE19-62706E023703}">
                      <ahyp:hlinkClr xmlns:ahyp="http://schemas.microsoft.com/office/drawing/2018/hyperlinkcolor" val="tx"/>
                    </a:ext>
                  </a:extLst>
                </a:hlinkClick>
              </a:rPr>
              <a:t>“Tackling the Generative Learning Trilemma with Denoising Diffusion GANs</a:t>
            </a:r>
            <a:r>
              <a:rPr lang="en-US" i="0" u="none" strike="noStrike" dirty="0">
                <a:solidFill>
                  <a:srgbClr val="0563C1"/>
                </a:solidFill>
                <a:effectLst/>
                <a:latin typeface="inherit"/>
              </a:rPr>
              <a:t>.</a:t>
            </a:r>
            <a:r>
              <a:rPr lang="en-US" dirty="0">
                <a:solidFill>
                  <a:srgbClr val="0070C0"/>
                </a:solidFill>
                <a:latin typeface="inherit"/>
              </a:rPr>
              <a:t>”</a:t>
            </a:r>
            <a:r>
              <a:rPr lang="en-US" dirty="0">
                <a:solidFill>
                  <a:srgbClr val="6AA700"/>
                </a:solidFill>
                <a:latin typeface="inherit"/>
              </a:rPr>
              <a:t> </a:t>
            </a:r>
            <a:r>
              <a:rPr lang="en-US" dirty="0">
                <a:latin typeface="inherit"/>
              </a:rPr>
              <a:t>arXiv:2112.07804 (2021)</a:t>
            </a:r>
            <a:r>
              <a:rPr lang="en-US" i="0" dirty="0">
                <a:effectLst/>
                <a:latin typeface="NVIDIA Sans"/>
              </a:rPr>
              <a:t> </a:t>
            </a:r>
            <a:r>
              <a:rPr lang="en-US" dirty="0">
                <a:solidFill>
                  <a:srgbClr val="1A1A1A"/>
                </a:solidFill>
                <a:latin typeface="inherit"/>
              </a:rPr>
              <a:t>[</a:t>
            </a:r>
            <a:r>
              <a:rPr lang="en-US" dirty="0">
                <a:solidFill>
                  <a:srgbClr val="1A1A1A"/>
                </a:solidFill>
                <a:latin typeface="inherit"/>
                <a:hlinkClick r:id="rId12"/>
              </a:rPr>
              <a:t>code</a:t>
            </a:r>
            <a:r>
              <a:rPr lang="en-US" dirty="0">
                <a:solidFill>
                  <a:srgbClr val="1A1A1A"/>
                </a:solidFill>
                <a:latin typeface="inherit"/>
              </a:rPr>
              <a:t>]</a:t>
            </a:r>
            <a:endParaRPr lang="en-US" b="0" i="0" dirty="0">
              <a:solidFill>
                <a:srgbClr val="1F1F1F"/>
              </a:solidFill>
              <a:effectLst/>
              <a:latin typeface="-apple-system"/>
            </a:endParaRPr>
          </a:p>
        </p:txBody>
      </p:sp>
    </p:spTree>
    <p:extLst>
      <p:ext uri="{BB962C8B-B14F-4D97-AF65-F5344CB8AC3E}">
        <p14:creationId xmlns:p14="http://schemas.microsoft.com/office/powerpoint/2010/main" val="357313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18" name="Rectangle 17">
            <a:extLst>
              <a:ext uri="{FF2B5EF4-FFF2-40B4-BE49-F238E27FC236}">
                <a16:creationId xmlns:a16="http://schemas.microsoft.com/office/drawing/2014/main" id="{B66D1E0F-100F-5AFC-93FF-09C89FB7E9AE}"/>
              </a:ext>
            </a:extLst>
          </p:cNvPr>
          <p:cNvSpPr/>
          <p:nvPr/>
        </p:nvSpPr>
        <p:spPr>
          <a:xfrm>
            <a:off x="919805" y="3654698"/>
            <a:ext cx="10735165" cy="28076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3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1725168" y="2105561"/>
            <a:ext cx="8741664"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 </a:t>
            </a:r>
          </a:p>
          <a:p>
            <a:pPr algn="ctr"/>
            <a:r>
              <a:rPr lang="en-US" sz="4000" b="1" dirty="0">
                <a:solidFill>
                  <a:srgbClr val="31325E"/>
                </a:solidFill>
                <a:latin typeface="Arial" panose="020B0604020202020204" pitchFamily="34" charset="0"/>
                <a:cs typeface="Arial" panose="020B0604020202020204" pitchFamily="34" charset="0"/>
              </a:rPr>
              <a:t>Diffusion Models</a:t>
            </a:r>
          </a:p>
        </p:txBody>
      </p:sp>
      <p:sp>
        <p:nvSpPr>
          <p:cNvPr id="5" name="TextBox 4">
            <a:extLst>
              <a:ext uri="{FF2B5EF4-FFF2-40B4-BE49-F238E27FC236}">
                <a16:creationId xmlns:a16="http://schemas.microsoft.com/office/drawing/2014/main" id="{ABA0B38C-C4B3-1717-76DC-81A7AD8DC74F}"/>
              </a:ext>
            </a:extLst>
          </p:cNvPr>
          <p:cNvSpPr txBox="1"/>
          <p:nvPr/>
        </p:nvSpPr>
        <p:spPr>
          <a:xfrm>
            <a:off x="0" y="6488668"/>
            <a:ext cx="8875776" cy="369332"/>
          </a:xfrm>
          <a:prstGeom prst="rect">
            <a:avLst/>
          </a:prstGeom>
          <a:noFill/>
        </p:spPr>
        <p:txBody>
          <a:bodyPr wrap="square">
            <a:spAutoFit/>
          </a:bodyPr>
          <a:lstStyle/>
          <a:p>
            <a:r>
              <a:rPr lang="en-US" b="0" i="0" dirty="0" err="1">
                <a:solidFill>
                  <a:srgbClr val="1F1F1F"/>
                </a:solidFill>
                <a:effectLst/>
                <a:latin typeface="-apple-system"/>
              </a:rPr>
              <a:t>Prafula</a:t>
            </a:r>
            <a:r>
              <a:rPr lang="en-US" b="0" i="0" dirty="0">
                <a:solidFill>
                  <a:srgbClr val="1F1F1F"/>
                </a:solidFill>
                <a:effectLst/>
                <a:latin typeface="-apple-system"/>
              </a:rPr>
              <a:t> </a:t>
            </a:r>
            <a:r>
              <a:rPr lang="en-US" b="0" i="0" dirty="0" err="1">
                <a:solidFill>
                  <a:srgbClr val="1F1F1F"/>
                </a:solidFill>
                <a:effectLst/>
                <a:latin typeface="-apple-system"/>
              </a:rPr>
              <a:t>Dhariwal</a:t>
            </a:r>
            <a:r>
              <a:rPr lang="en-US" b="0" i="0" dirty="0">
                <a:solidFill>
                  <a:srgbClr val="1F1F1F"/>
                </a:solidFill>
                <a:effectLst/>
                <a:latin typeface="-apple-system"/>
              </a:rPr>
              <a:t> &amp; Alex Nichol. 2021, </a:t>
            </a:r>
            <a:r>
              <a:rPr lang="en-US" dirty="0">
                <a:latin typeface="-apple-system"/>
              </a:rPr>
              <a:t>Diffusion Models Beat GANs on Image Synthesis.</a:t>
            </a:r>
            <a:endParaRPr lang="en-US" dirty="0"/>
          </a:p>
        </p:txBody>
      </p:sp>
    </p:spTree>
    <p:extLst>
      <p:ext uri="{BB962C8B-B14F-4D97-AF65-F5344CB8AC3E}">
        <p14:creationId xmlns:p14="http://schemas.microsoft.com/office/powerpoint/2010/main" val="3098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BA1D6-2558-E68C-41CD-6450E4F6C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77" y="1771473"/>
            <a:ext cx="3046845" cy="3315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688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12EE1C4-0182-8981-3AA2-E6AE1EB2498A}"/>
              </a:ext>
            </a:extLst>
          </p:cNvPr>
          <p:cNvSpPr txBox="1"/>
          <p:nvPr/>
        </p:nvSpPr>
        <p:spPr>
          <a:xfrm>
            <a:off x="5024114" y="2623357"/>
            <a:ext cx="2698118" cy="461665"/>
          </a:xfrm>
          <a:prstGeom prst="rect">
            <a:avLst/>
          </a:prstGeom>
          <a:noFill/>
        </p:spPr>
        <p:txBody>
          <a:bodyPr wrap="square" rtlCol="0">
            <a:spAutoFit/>
          </a:bodyPr>
          <a:lstStyle/>
          <a:p>
            <a:r>
              <a:rPr lang="en-US" sz="2400" dirty="0">
                <a:solidFill>
                  <a:schemeClr val="bg1"/>
                </a:solidFill>
                <a:latin typeface="Futura Medium" panose="020B0602020204020303" pitchFamily="34" charset="-79"/>
                <a:cs typeface="Futura Medium" panose="020B0602020204020303" pitchFamily="34" charset="-79"/>
              </a:rPr>
              <a:t>Markov Chain</a:t>
            </a:r>
          </a:p>
        </p:txBody>
      </p:sp>
      <p:grpSp>
        <p:nvGrpSpPr>
          <p:cNvPr id="48" name="Group 47">
            <a:extLst>
              <a:ext uri="{FF2B5EF4-FFF2-40B4-BE49-F238E27FC236}">
                <a16:creationId xmlns:a16="http://schemas.microsoft.com/office/drawing/2014/main" id="{655DD72B-CCBF-0704-DE2E-9F2BBFE99044}"/>
              </a:ext>
            </a:extLst>
          </p:cNvPr>
          <p:cNvGrpSpPr/>
          <p:nvPr/>
        </p:nvGrpSpPr>
        <p:grpSpPr>
          <a:xfrm>
            <a:off x="1847930" y="1418187"/>
            <a:ext cx="7965798" cy="251256"/>
            <a:chOff x="1847930" y="1418187"/>
            <a:chExt cx="7965798" cy="251256"/>
          </a:xfrm>
          <a:solidFill>
            <a:srgbClr val="31325E"/>
          </a:solidFill>
        </p:grpSpPr>
        <p:sp>
          <p:nvSpPr>
            <p:cNvPr id="8" name="Oval 7">
              <a:extLst>
                <a:ext uri="{FF2B5EF4-FFF2-40B4-BE49-F238E27FC236}">
                  <a16:creationId xmlns:a16="http://schemas.microsoft.com/office/drawing/2014/main" id="{74BC821B-55E5-58D9-E230-3310FFE3B2D4}"/>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Oval 9">
              <a:extLst>
                <a:ext uri="{FF2B5EF4-FFF2-40B4-BE49-F238E27FC236}">
                  <a16:creationId xmlns:a16="http://schemas.microsoft.com/office/drawing/2014/main" id="{0FA4C1B2-4F1F-435D-8063-3C76584EDF69}"/>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Oval 11">
              <a:extLst>
                <a:ext uri="{FF2B5EF4-FFF2-40B4-BE49-F238E27FC236}">
                  <a16:creationId xmlns:a16="http://schemas.microsoft.com/office/drawing/2014/main" id="{3DCE5F57-2FE5-02A3-8971-731C4E1FD02C}"/>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Oval 14">
              <a:extLst>
                <a:ext uri="{FF2B5EF4-FFF2-40B4-BE49-F238E27FC236}">
                  <a16:creationId xmlns:a16="http://schemas.microsoft.com/office/drawing/2014/main" id="{104880B7-CDEA-8AAB-99CE-BF8541CF00E8}"/>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Oval 15">
              <a:extLst>
                <a:ext uri="{FF2B5EF4-FFF2-40B4-BE49-F238E27FC236}">
                  <a16:creationId xmlns:a16="http://schemas.microsoft.com/office/drawing/2014/main" id="{87C4F99F-1D44-F248-E651-3A7002E9BFB0}"/>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9" name="Straight Arrow Connector 18">
              <a:extLst>
                <a:ext uri="{FF2B5EF4-FFF2-40B4-BE49-F238E27FC236}">
                  <a16:creationId xmlns:a16="http://schemas.microsoft.com/office/drawing/2014/main" id="{3AE9C710-1F83-2859-FCF6-9AB6DF6C84B8}"/>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FFBFEDF-C9E3-9B3D-B56D-88FA6F8C5C5E}"/>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FD4442-1DC1-58D3-E7AF-95D6273F6884}"/>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72CE30-2FCB-AEE9-B424-B08E71666F2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CB4DFC5-AA34-5782-6F54-8D3DF7A6CE3E}"/>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F15989C-F0D5-8949-8F10-68F70B9D0454}"/>
              </a:ext>
            </a:extLst>
          </p:cNvPr>
          <p:cNvSpPr txBox="1"/>
          <p:nvPr/>
        </p:nvSpPr>
        <p:spPr>
          <a:xfrm>
            <a:off x="7932125" y="115502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98" name="Group 97">
            <a:extLst>
              <a:ext uri="{FF2B5EF4-FFF2-40B4-BE49-F238E27FC236}">
                <a16:creationId xmlns:a16="http://schemas.microsoft.com/office/drawing/2014/main" id="{87477A28-2FED-AB43-9EEB-5E21B100C923}"/>
              </a:ext>
            </a:extLst>
          </p:cNvPr>
          <p:cNvGrpSpPr/>
          <p:nvPr/>
        </p:nvGrpSpPr>
        <p:grpSpPr>
          <a:xfrm>
            <a:off x="1450705" y="-1948876"/>
            <a:ext cx="5826599" cy="6789134"/>
            <a:chOff x="1450705" y="-1948876"/>
            <a:chExt cx="5826599" cy="6789134"/>
          </a:xfrm>
        </p:grpSpPr>
        <p:sp>
          <p:nvSpPr>
            <p:cNvPr id="34" name="Arc 33">
              <a:extLst>
                <a:ext uri="{FF2B5EF4-FFF2-40B4-BE49-F238E27FC236}">
                  <a16:creationId xmlns:a16="http://schemas.microsoft.com/office/drawing/2014/main" id="{83D5DA6B-BD8E-2C42-753C-D60DF4888D9C}"/>
                </a:ext>
              </a:extLst>
            </p:cNvPr>
            <p:cNvSpPr/>
            <p:nvPr/>
          </p:nvSpPr>
          <p:spPr>
            <a:xfrm rot="17913605">
              <a:off x="1829961" y="570443"/>
              <a:ext cx="3890559" cy="4649072"/>
            </a:xfrm>
            <a:prstGeom prst="arc">
              <a:avLst>
                <a:gd name="adj1" fmla="val 17014299"/>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99FF3F21-939E-A2A8-9D0B-321A2E07E800}"/>
                </a:ext>
              </a:extLst>
            </p:cNvPr>
            <p:cNvSpPr/>
            <p:nvPr/>
          </p:nvSpPr>
          <p:spPr>
            <a:xfrm rot="7139685">
              <a:off x="2766214" y="-2341028"/>
              <a:ext cx="4118937" cy="4903242"/>
            </a:xfrm>
            <a:prstGeom prst="arc">
              <a:avLst>
                <a:gd name="adj1" fmla="val 17193784"/>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6" name="Triangle 35">
              <a:extLst>
                <a:ext uri="{FF2B5EF4-FFF2-40B4-BE49-F238E27FC236}">
                  <a16:creationId xmlns:a16="http://schemas.microsoft.com/office/drawing/2014/main" id="{2CCC9417-9E8F-4C72-874C-00D9B9EADBA4}"/>
                </a:ext>
              </a:extLst>
            </p:cNvPr>
            <p:cNvSpPr/>
            <p:nvPr/>
          </p:nvSpPr>
          <p:spPr>
            <a:xfrm rot="7717017">
              <a:off x="4799951" y="1222712"/>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Triangle 44">
              <a:extLst>
                <a:ext uri="{FF2B5EF4-FFF2-40B4-BE49-F238E27FC236}">
                  <a16:creationId xmlns:a16="http://schemas.microsoft.com/office/drawing/2014/main" id="{8DE6DF6A-0D97-20B9-9DE9-4E45F34E9F1D}"/>
                </a:ext>
              </a:extLst>
            </p:cNvPr>
            <p:cNvSpPr/>
            <p:nvPr/>
          </p:nvSpPr>
          <p:spPr>
            <a:xfrm rot="2402297">
              <a:off x="6467413" y="1667159"/>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9" name="Group 48">
            <a:extLst>
              <a:ext uri="{FF2B5EF4-FFF2-40B4-BE49-F238E27FC236}">
                <a16:creationId xmlns:a16="http://schemas.microsoft.com/office/drawing/2014/main" id="{9F9C52E4-4529-3775-5036-C9BCF9992B1F}"/>
              </a:ext>
            </a:extLst>
          </p:cNvPr>
          <p:cNvGrpSpPr/>
          <p:nvPr/>
        </p:nvGrpSpPr>
        <p:grpSpPr>
          <a:xfrm>
            <a:off x="2099186" y="3487880"/>
            <a:ext cx="7965798" cy="251256"/>
            <a:chOff x="1847930" y="1418187"/>
            <a:chExt cx="7965798" cy="251256"/>
          </a:xfrm>
          <a:solidFill>
            <a:srgbClr val="31325E"/>
          </a:solidFill>
        </p:grpSpPr>
        <p:sp>
          <p:nvSpPr>
            <p:cNvPr id="50" name="Oval 49">
              <a:extLst>
                <a:ext uri="{FF2B5EF4-FFF2-40B4-BE49-F238E27FC236}">
                  <a16:creationId xmlns:a16="http://schemas.microsoft.com/office/drawing/2014/main" id="{8644C589-5CB2-DFC9-9545-52D09B5C472D}"/>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Oval 50">
              <a:extLst>
                <a:ext uri="{FF2B5EF4-FFF2-40B4-BE49-F238E27FC236}">
                  <a16:creationId xmlns:a16="http://schemas.microsoft.com/office/drawing/2014/main" id="{CF7DAD36-F06B-6863-FEC7-85D3F9AC1247}"/>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Oval 51">
              <a:extLst>
                <a:ext uri="{FF2B5EF4-FFF2-40B4-BE49-F238E27FC236}">
                  <a16:creationId xmlns:a16="http://schemas.microsoft.com/office/drawing/2014/main" id="{B2FB7673-2C03-3B35-8718-3137A3A6C7D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29D765C7-F807-DAEC-82C5-36A9C11182D6}"/>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Oval 53">
              <a:extLst>
                <a:ext uri="{FF2B5EF4-FFF2-40B4-BE49-F238E27FC236}">
                  <a16:creationId xmlns:a16="http://schemas.microsoft.com/office/drawing/2014/main" id="{238BB8C1-A6AF-CF74-BE28-5A848A3002D5}"/>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55" name="Straight Arrow Connector 54">
              <a:extLst>
                <a:ext uri="{FF2B5EF4-FFF2-40B4-BE49-F238E27FC236}">
                  <a16:creationId xmlns:a16="http://schemas.microsoft.com/office/drawing/2014/main" id="{248723AC-FCF4-40DB-EC9C-88EC4211ED64}"/>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6122A3-F388-1BFB-F54A-9248D940F151}"/>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BFC413-EDF0-D4EF-22FD-C563267DBA2D}"/>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9506303-C1C2-E2EA-DF76-C0B8E140C4E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CAFC3E6-E5C0-BC74-ECA1-0573AD53F094}"/>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6B2A225D-14B5-619A-FAB7-A979EEA14457}"/>
              </a:ext>
            </a:extLst>
          </p:cNvPr>
          <p:cNvSpPr txBox="1"/>
          <p:nvPr/>
        </p:nvSpPr>
        <p:spPr>
          <a:xfrm>
            <a:off x="8183381" y="3212314"/>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sp>
        <p:nvSpPr>
          <p:cNvPr id="41" name="Cross 40">
            <a:extLst>
              <a:ext uri="{FF2B5EF4-FFF2-40B4-BE49-F238E27FC236}">
                <a16:creationId xmlns:a16="http://schemas.microsoft.com/office/drawing/2014/main" id="{B4A924AE-F69D-5864-A21E-30B700E11942}"/>
              </a:ext>
            </a:extLst>
          </p:cNvPr>
          <p:cNvSpPr/>
          <p:nvPr/>
        </p:nvSpPr>
        <p:spPr>
          <a:xfrm rot="18756050">
            <a:off x="3142644" y="632862"/>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a:extLst>
              <a:ext uri="{FF2B5EF4-FFF2-40B4-BE49-F238E27FC236}">
                <a16:creationId xmlns:a16="http://schemas.microsoft.com/office/drawing/2014/main" id="{1E32D810-7B12-2449-B52E-29E4EB25E364}"/>
              </a:ext>
            </a:extLst>
          </p:cNvPr>
          <p:cNvSpPr/>
          <p:nvPr/>
        </p:nvSpPr>
        <p:spPr>
          <a:xfrm rot="18756050">
            <a:off x="4956400" y="2043775"/>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75C7581-B993-A349-2AEC-F0054ABD3AA9}"/>
              </a:ext>
            </a:extLst>
          </p:cNvPr>
          <p:cNvGrpSpPr/>
          <p:nvPr/>
        </p:nvGrpSpPr>
        <p:grpSpPr>
          <a:xfrm>
            <a:off x="1866298" y="4119174"/>
            <a:ext cx="8570054" cy="1347712"/>
            <a:chOff x="1683052" y="4123377"/>
            <a:chExt cx="8570054" cy="1347712"/>
          </a:xfrm>
        </p:grpSpPr>
        <p:pic>
          <p:nvPicPr>
            <p:cNvPr id="5" name="Picture 4" descr="A dog with its tongue out&#10;&#10;Description automatically generated with medium confidence">
              <a:extLst>
                <a:ext uri="{FF2B5EF4-FFF2-40B4-BE49-F238E27FC236}">
                  <a16:creationId xmlns:a16="http://schemas.microsoft.com/office/drawing/2014/main" id="{11328609-3404-C521-1415-C2EDB3BF5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C03772EA-C7B8-6837-08D5-8CD0A3EAA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11" name="Picture 10" descr="A dog with its tongue out&#10;&#10;Description automatically generated with medium confidence">
              <a:extLst>
                <a:ext uri="{FF2B5EF4-FFF2-40B4-BE49-F238E27FC236}">
                  <a16:creationId xmlns:a16="http://schemas.microsoft.com/office/drawing/2014/main" id="{2AFA5BFE-4D80-557A-9B5D-DDBC07596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14" name="Picture 13" descr="A dog with its mouth open&#10;&#10;Description automatically generated with medium confidence">
              <a:extLst>
                <a:ext uri="{FF2B5EF4-FFF2-40B4-BE49-F238E27FC236}">
                  <a16:creationId xmlns:a16="http://schemas.microsoft.com/office/drawing/2014/main" id="{46E2B790-BF20-E4E2-9281-FD1B7EFCA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18" name="Picture 17" descr="A picture containing text, dog, mammal, staring&#10;&#10;Description automatically generated">
              <a:extLst>
                <a:ext uri="{FF2B5EF4-FFF2-40B4-BE49-F238E27FC236}">
                  <a16:creationId xmlns:a16="http://schemas.microsoft.com/office/drawing/2014/main" id="{BFE97DBE-F6C0-4D44-DC03-F475F8F5E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21" name="Picture 20">
              <a:extLst>
                <a:ext uri="{FF2B5EF4-FFF2-40B4-BE49-F238E27FC236}">
                  <a16:creationId xmlns:a16="http://schemas.microsoft.com/office/drawing/2014/main" id="{0AC32CBB-D096-D847-634B-558A76E50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42" name="TextBox 41">
            <a:extLst>
              <a:ext uri="{FF2B5EF4-FFF2-40B4-BE49-F238E27FC236}">
                <a16:creationId xmlns:a16="http://schemas.microsoft.com/office/drawing/2014/main" id="{D68CB4B8-B4E8-DC35-16EC-1C31EC898D44}"/>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1031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8FDFCD4-23AC-492D-4975-2C410D8B50E1}"/>
              </a:ext>
            </a:extLst>
          </p:cNvPr>
          <p:cNvSpPr txBox="1"/>
          <p:nvPr/>
        </p:nvSpPr>
        <p:spPr>
          <a:xfrm>
            <a:off x="3441977" y="910793"/>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Forward diffusion process (fixed)</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36" name="TextBox 35">
            <a:extLst>
              <a:ext uri="{FF2B5EF4-FFF2-40B4-BE49-F238E27FC236}">
                <a16:creationId xmlns:a16="http://schemas.microsoft.com/office/drawing/2014/main" id="{AFA9B901-CD69-06D1-167B-38A7CB1F8B80}"/>
              </a:ext>
            </a:extLst>
          </p:cNvPr>
          <p:cNvSpPr txBox="1"/>
          <p:nvPr/>
        </p:nvSpPr>
        <p:spPr>
          <a:xfrm>
            <a:off x="3065215" y="5311365"/>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Reverse denoising process (generative)</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57" name="TextBox 56">
            <a:extLst>
              <a:ext uri="{FF2B5EF4-FFF2-40B4-BE49-F238E27FC236}">
                <a16:creationId xmlns:a16="http://schemas.microsoft.com/office/drawing/2014/main" id="{5C706523-B462-BA82-2F93-0799B8617CF1}"/>
              </a:ext>
            </a:extLst>
          </p:cNvPr>
          <p:cNvSpPr txBox="1"/>
          <p:nvPr/>
        </p:nvSpPr>
        <p:spPr>
          <a:xfrm>
            <a:off x="607060" y="3001645"/>
            <a:ext cx="88898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Data</a:t>
            </a:r>
          </a:p>
        </p:txBody>
      </p:sp>
      <p:sp>
        <p:nvSpPr>
          <p:cNvPr id="59" name="TextBox 58">
            <a:extLst>
              <a:ext uri="{FF2B5EF4-FFF2-40B4-BE49-F238E27FC236}">
                <a16:creationId xmlns:a16="http://schemas.microsoft.com/office/drawing/2014/main" id="{F8B112C1-9218-A406-2DCA-6A3DE91F3E38}"/>
              </a:ext>
            </a:extLst>
          </p:cNvPr>
          <p:cNvSpPr txBox="1"/>
          <p:nvPr/>
        </p:nvSpPr>
        <p:spPr>
          <a:xfrm>
            <a:off x="10497252" y="3001645"/>
            <a:ext cx="113282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Noise</a:t>
            </a:r>
          </a:p>
        </p:txBody>
      </p:sp>
      <p:grpSp>
        <p:nvGrpSpPr>
          <p:cNvPr id="19" name="Group 18">
            <a:extLst>
              <a:ext uri="{FF2B5EF4-FFF2-40B4-BE49-F238E27FC236}">
                <a16:creationId xmlns:a16="http://schemas.microsoft.com/office/drawing/2014/main" id="{96D6D50F-B7F0-CBA7-10EA-B7F94C12EFD5}"/>
              </a:ext>
            </a:extLst>
          </p:cNvPr>
          <p:cNvGrpSpPr/>
          <p:nvPr/>
        </p:nvGrpSpPr>
        <p:grpSpPr>
          <a:xfrm>
            <a:off x="2083849" y="1914652"/>
            <a:ext cx="7965798" cy="251256"/>
            <a:chOff x="1847930" y="1418187"/>
            <a:chExt cx="7965798" cy="251256"/>
          </a:xfrm>
        </p:grpSpPr>
        <p:sp>
          <p:nvSpPr>
            <p:cNvPr id="21" name="Oval 20">
              <a:extLst>
                <a:ext uri="{FF2B5EF4-FFF2-40B4-BE49-F238E27FC236}">
                  <a16:creationId xmlns:a16="http://schemas.microsoft.com/office/drawing/2014/main" id="{FBD7C224-ADC2-2140-161E-B50FF612E085}"/>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Oval 22">
              <a:extLst>
                <a:ext uri="{FF2B5EF4-FFF2-40B4-BE49-F238E27FC236}">
                  <a16:creationId xmlns:a16="http://schemas.microsoft.com/office/drawing/2014/main" id="{E6EB8C13-57CF-2F13-DDF5-9A662FAB4691}"/>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A55F9116-9F1F-5022-0A4A-A1DBA962CAE7}"/>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F3C11F0F-4095-F5D9-1246-AC7E9FFDD8AB}"/>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9" name="Oval 28">
              <a:extLst>
                <a:ext uri="{FF2B5EF4-FFF2-40B4-BE49-F238E27FC236}">
                  <a16:creationId xmlns:a16="http://schemas.microsoft.com/office/drawing/2014/main" id="{0FA545CC-02CF-D399-771C-9CF64A92A18F}"/>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31" name="Straight Arrow Connector 30">
              <a:extLst>
                <a:ext uri="{FF2B5EF4-FFF2-40B4-BE49-F238E27FC236}">
                  <a16:creationId xmlns:a16="http://schemas.microsoft.com/office/drawing/2014/main" id="{ED52585F-F974-C88F-F19D-373E1CF41FD7}"/>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7613F-121C-1FD8-E095-B0732E84DAE7}"/>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9ABF5A4-9E28-3459-EBA3-84BF66467ACF}"/>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E8F06A-651D-17CD-ECCD-24829A0FE586}"/>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C939E8-14A2-B12A-0530-6F404784E0B2}"/>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E82473A9-28F8-F41D-FF92-BA42610353C1}"/>
              </a:ext>
            </a:extLst>
          </p:cNvPr>
          <p:cNvSpPr txBox="1"/>
          <p:nvPr/>
        </p:nvSpPr>
        <p:spPr>
          <a:xfrm>
            <a:off x="8172316" y="163666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67" name="Group 66">
            <a:extLst>
              <a:ext uri="{FF2B5EF4-FFF2-40B4-BE49-F238E27FC236}">
                <a16:creationId xmlns:a16="http://schemas.microsoft.com/office/drawing/2014/main" id="{BD4A34AA-9AC8-8611-1CE6-F5FFBDE40CF6}"/>
              </a:ext>
            </a:extLst>
          </p:cNvPr>
          <p:cNvGrpSpPr/>
          <p:nvPr/>
        </p:nvGrpSpPr>
        <p:grpSpPr>
          <a:xfrm>
            <a:off x="2083849" y="4791546"/>
            <a:ext cx="7965798" cy="251256"/>
            <a:chOff x="1847930" y="1418187"/>
            <a:chExt cx="7965798" cy="251256"/>
          </a:xfrm>
          <a:solidFill>
            <a:srgbClr val="31325E"/>
          </a:solidFill>
        </p:grpSpPr>
        <p:sp>
          <p:nvSpPr>
            <p:cNvPr id="68" name="Oval 67">
              <a:extLst>
                <a:ext uri="{FF2B5EF4-FFF2-40B4-BE49-F238E27FC236}">
                  <a16:creationId xmlns:a16="http://schemas.microsoft.com/office/drawing/2014/main" id="{848DF9FF-B9EA-9FA5-DEE5-A8A6C31DCEEB}"/>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69" name="Oval 68">
              <a:extLst>
                <a:ext uri="{FF2B5EF4-FFF2-40B4-BE49-F238E27FC236}">
                  <a16:creationId xmlns:a16="http://schemas.microsoft.com/office/drawing/2014/main" id="{A5E38546-D7CA-7737-3F5B-F707B10D3154}"/>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0" name="Oval 69">
              <a:extLst>
                <a:ext uri="{FF2B5EF4-FFF2-40B4-BE49-F238E27FC236}">
                  <a16:creationId xmlns:a16="http://schemas.microsoft.com/office/drawing/2014/main" id="{7ED89AF2-5F9B-917C-CFFC-703361009BB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1" name="Oval 70">
              <a:extLst>
                <a:ext uri="{FF2B5EF4-FFF2-40B4-BE49-F238E27FC236}">
                  <a16:creationId xmlns:a16="http://schemas.microsoft.com/office/drawing/2014/main" id="{58FC3D7F-B906-C688-72A0-137727377ACB}"/>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2" name="Oval 71">
              <a:extLst>
                <a:ext uri="{FF2B5EF4-FFF2-40B4-BE49-F238E27FC236}">
                  <a16:creationId xmlns:a16="http://schemas.microsoft.com/office/drawing/2014/main" id="{917F1C2A-CCE2-DA2E-7546-D1DD115E904A}"/>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cxnSp>
          <p:nvCxnSpPr>
            <p:cNvPr id="73" name="Straight Arrow Connector 72">
              <a:extLst>
                <a:ext uri="{FF2B5EF4-FFF2-40B4-BE49-F238E27FC236}">
                  <a16:creationId xmlns:a16="http://schemas.microsoft.com/office/drawing/2014/main" id="{A7F51B54-9392-341E-E881-B0EC3A4450D3}"/>
                </a:ext>
              </a:extLst>
            </p:cNvPr>
            <p:cNvCxnSpPr>
              <a:cxnSpLocks/>
            </p:cNvCxnSpPr>
            <p:nvPr/>
          </p:nvCxnSpPr>
          <p:spPr>
            <a:xfrm flipH="1">
              <a:off x="2194117" y="1556231"/>
              <a:ext cx="104349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0267A54-8AA9-9D93-2FE3-C2804631871C}"/>
                </a:ext>
              </a:extLst>
            </p:cNvPr>
            <p:cNvCxnSpPr>
              <a:cxnSpLocks/>
            </p:cNvCxnSpPr>
            <p:nvPr/>
          </p:nvCxnSpPr>
          <p:spPr>
            <a:xfrm flipH="1">
              <a:off x="3692870" y="1556231"/>
              <a:ext cx="11475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4FCAF18-12A9-6AAF-E333-71484E4E0256}"/>
                </a:ext>
              </a:extLst>
            </p:cNvPr>
            <p:cNvCxnSpPr>
              <a:cxnSpLocks/>
            </p:cNvCxnSpPr>
            <p:nvPr/>
          </p:nvCxnSpPr>
          <p:spPr>
            <a:xfrm flipH="1">
              <a:off x="5331840" y="1543815"/>
              <a:ext cx="99875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2E7B6F-8B86-0271-225C-35A3323BD159}"/>
                </a:ext>
              </a:extLst>
            </p:cNvPr>
            <p:cNvCxnSpPr>
              <a:cxnSpLocks/>
            </p:cNvCxnSpPr>
            <p:nvPr/>
          </p:nvCxnSpPr>
          <p:spPr>
            <a:xfrm flipH="1">
              <a:off x="6989723" y="1556231"/>
              <a:ext cx="77074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074DD99-B5FD-F87F-A1DD-3FF774C0165E}"/>
                </a:ext>
              </a:extLst>
            </p:cNvPr>
            <p:cNvCxnSpPr>
              <a:cxnSpLocks/>
            </p:cNvCxnSpPr>
            <p:nvPr/>
          </p:nvCxnSpPr>
          <p:spPr>
            <a:xfrm flipH="1">
              <a:off x="8560019" y="1553457"/>
              <a:ext cx="882107" cy="12416"/>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24D55993-3124-D6F2-26B2-2F8D8C3A30E8}"/>
              </a:ext>
            </a:extLst>
          </p:cNvPr>
          <p:cNvSpPr txBox="1"/>
          <p:nvPr/>
        </p:nvSpPr>
        <p:spPr>
          <a:xfrm>
            <a:off x="8117377" y="4562815"/>
            <a:ext cx="522146" cy="584775"/>
          </a:xfrm>
          <a:prstGeom prst="rect">
            <a:avLst/>
          </a:prstGeom>
          <a:noFill/>
        </p:spPr>
        <p:txBody>
          <a:bodyPr wrap="square" rtlCol="0">
            <a:spAutoFit/>
          </a:bodyPr>
          <a:lstStyle/>
          <a:p>
            <a:r>
              <a:rPr lang="en-US" sz="3200" dirty="0">
                <a:solidFill>
                  <a:srgbClr val="31325E"/>
                </a:solidFill>
                <a:latin typeface="Futura Medium" panose="020B0602020204020303" pitchFamily="34" charset="-79"/>
                <a:cs typeface="Futura Medium" panose="020B0602020204020303" pitchFamily="34" charset="-79"/>
              </a:rPr>
              <a:t>…</a:t>
            </a:r>
          </a:p>
        </p:txBody>
      </p:sp>
      <p:grpSp>
        <p:nvGrpSpPr>
          <p:cNvPr id="2" name="Group 1">
            <a:extLst>
              <a:ext uri="{FF2B5EF4-FFF2-40B4-BE49-F238E27FC236}">
                <a16:creationId xmlns:a16="http://schemas.microsoft.com/office/drawing/2014/main" id="{E994C08A-C553-DD41-20AB-88C2390C6932}"/>
              </a:ext>
            </a:extLst>
          </p:cNvPr>
          <p:cNvGrpSpPr/>
          <p:nvPr/>
        </p:nvGrpSpPr>
        <p:grpSpPr>
          <a:xfrm>
            <a:off x="1711620" y="2728196"/>
            <a:ext cx="8570054" cy="1347712"/>
            <a:chOff x="1683052" y="4123377"/>
            <a:chExt cx="8570054" cy="1347712"/>
          </a:xfrm>
        </p:grpSpPr>
        <p:pic>
          <p:nvPicPr>
            <p:cNvPr id="4" name="Picture 3" descr="A dog with its tongue out&#10;&#10;Description automatically generated with medium confidence">
              <a:extLst>
                <a:ext uri="{FF2B5EF4-FFF2-40B4-BE49-F238E27FC236}">
                  <a16:creationId xmlns:a16="http://schemas.microsoft.com/office/drawing/2014/main" id="{23683240-9454-A0FB-BDB6-41046612B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6" name="Picture 5" descr="A dog with its tongue out&#10;&#10;Description automatically generated with medium confidence">
              <a:extLst>
                <a:ext uri="{FF2B5EF4-FFF2-40B4-BE49-F238E27FC236}">
                  <a16:creationId xmlns:a16="http://schemas.microsoft.com/office/drawing/2014/main" id="{DDC4FCC1-FFF0-BD0C-577E-E6464E937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5880D123-E0A6-E94F-7E6F-8413DEFAE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8" name="Picture 7" descr="A dog with its mouth open&#10;&#10;Description automatically generated with medium confidence">
              <a:extLst>
                <a:ext uri="{FF2B5EF4-FFF2-40B4-BE49-F238E27FC236}">
                  <a16:creationId xmlns:a16="http://schemas.microsoft.com/office/drawing/2014/main" id="{AD131D91-5FCA-4E71-381B-4DF53FE0B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9" name="Picture 8" descr="A picture containing text, dog, mammal, staring&#10;&#10;Description automatically generated">
              <a:extLst>
                <a:ext uri="{FF2B5EF4-FFF2-40B4-BE49-F238E27FC236}">
                  <a16:creationId xmlns:a16="http://schemas.microsoft.com/office/drawing/2014/main" id="{F7F78668-41A8-3FA5-DA48-A599A5287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10" name="Picture 9">
              <a:extLst>
                <a:ext uri="{FF2B5EF4-FFF2-40B4-BE49-F238E27FC236}">
                  <a16:creationId xmlns:a16="http://schemas.microsoft.com/office/drawing/2014/main" id="{8C6A4A6B-EA54-5EB3-BF5C-B8348B3E6C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38" name="TextBox 37">
            <a:extLst>
              <a:ext uri="{FF2B5EF4-FFF2-40B4-BE49-F238E27FC236}">
                <a16:creationId xmlns:a16="http://schemas.microsoft.com/office/drawing/2014/main" id="{7650D774-FF77-7711-8830-414D9DEDDFE1}"/>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3219778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C8B9F3D-87B7-E16A-DE81-C41B7612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715" y="1302040"/>
            <a:ext cx="6662569" cy="4253920"/>
          </a:xfrm>
          <a:prstGeom prst="rect">
            <a:avLst/>
          </a:prstGeom>
        </p:spPr>
      </p:pic>
      <p:sp>
        <p:nvSpPr>
          <p:cNvPr id="3" name="TextBox 2">
            <a:extLst>
              <a:ext uri="{FF2B5EF4-FFF2-40B4-BE49-F238E27FC236}">
                <a16:creationId xmlns:a16="http://schemas.microsoft.com/office/drawing/2014/main" id="{F833BD0F-AAA3-5612-2735-E4372886272D}"/>
              </a:ext>
            </a:extLst>
          </p:cNvPr>
          <p:cNvSpPr txBox="1"/>
          <p:nvPr/>
        </p:nvSpPr>
        <p:spPr>
          <a:xfrm>
            <a:off x="0" y="6510720"/>
            <a:ext cx="10436352" cy="338554"/>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6350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EB822C13-54D2-CBEA-8613-C44BD0C4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369" y="1111249"/>
            <a:ext cx="6813550" cy="4635500"/>
          </a:xfrm>
          <a:prstGeom prst="rect">
            <a:avLst/>
          </a:prstGeom>
        </p:spPr>
      </p:pic>
      <p:pic>
        <p:nvPicPr>
          <p:cNvPr id="14" name="Picture 13">
            <a:extLst>
              <a:ext uri="{FF2B5EF4-FFF2-40B4-BE49-F238E27FC236}">
                <a16:creationId xmlns:a16="http://schemas.microsoft.com/office/drawing/2014/main" id="{9A737332-8AF4-BB21-1B0A-1EC0AF0BB138}"/>
              </a:ext>
            </a:extLst>
          </p:cNvPr>
          <p:cNvPicPr>
            <a:picLocks noChangeAspect="1"/>
          </p:cNvPicPr>
          <p:nvPr/>
        </p:nvPicPr>
        <p:blipFill>
          <a:blip r:embed="rId4"/>
          <a:stretch>
            <a:fillRect/>
          </a:stretch>
        </p:blipFill>
        <p:spPr>
          <a:xfrm>
            <a:off x="7571561" y="2906075"/>
            <a:ext cx="1480138" cy="793568"/>
          </a:xfrm>
          <a:prstGeom prst="rect">
            <a:avLst/>
          </a:prstGeom>
        </p:spPr>
      </p:pic>
      <p:pic>
        <p:nvPicPr>
          <p:cNvPr id="12" name="Picture 11">
            <a:extLst>
              <a:ext uri="{FF2B5EF4-FFF2-40B4-BE49-F238E27FC236}">
                <a16:creationId xmlns:a16="http://schemas.microsoft.com/office/drawing/2014/main" id="{F20DF06E-261D-3B55-51E6-8A464A111E0D}"/>
              </a:ext>
            </a:extLst>
          </p:cNvPr>
          <p:cNvPicPr>
            <a:picLocks noChangeAspect="1"/>
          </p:cNvPicPr>
          <p:nvPr/>
        </p:nvPicPr>
        <p:blipFill>
          <a:blip r:embed="rId5"/>
          <a:stretch>
            <a:fillRect/>
          </a:stretch>
        </p:blipFill>
        <p:spPr>
          <a:xfrm>
            <a:off x="5415749" y="1791410"/>
            <a:ext cx="2985876" cy="3676822"/>
          </a:xfrm>
          <a:prstGeom prst="rect">
            <a:avLst/>
          </a:prstGeom>
        </p:spPr>
      </p:pic>
      <p:pic>
        <p:nvPicPr>
          <p:cNvPr id="16" name="Picture 15">
            <a:extLst>
              <a:ext uri="{FF2B5EF4-FFF2-40B4-BE49-F238E27FC236}">
                <a16:creationId xmlns:a16="http://schemas.microsoft.com/office/drawing/2014/main" id="{FAE48287-319B-4F37-A316-73FA924CED0A}"/>
              </a:ext>
            </a:extLst>
          </p:cNvPr>
          <p:cNvPicPr>
            <a:picLocks noChangeAspect="1"/>
          </p:cNvPicPr>
          <p:nvPr/>
        </p:nvPicPr>
        <p:blipFill>
          <a:blip r:embed="rId6"/>
          <a:stretch>
            <a:fillRect/>
          </a:stretch>
        </p:blipFill>
        <p:spPr>
          <a:xfrm>
            <a:off x="7113160" y="3481549"/>
            <a:ext cx="1075668" cy="202262"/>
          </a:xfrm>
          <a:prstGeom prst="rect">
            <a:avLst/>
          </a:prstGeom>
        </p:spPr>
      </p:pic>
      <p:pic>
        <p:nvPicPr>
          <p:cNvPr id="18" name="Picture 17">
            <a:extLst>
              <a:ext uri="{FF2B5EF4-FFF2-40B4-BE49-F238E27FC236}">
                <a16:creationId xmlns:a16="http://schemas.microsoft.com/office/drawing/2014/main" id="{729F6282-A198-48DE-9994-B4FE69544382}"/>
              </a:ext>
            </a:extLst>
          </p:cNvPr>
          <p:cNvPicPr>
            <a:picLocks noChangeAspect="1"/>
          </p:cNvPicPr>
          <p:nvPr/>
        </p:nvPicPr>
        <p:blipFill>
          <a:blip r:embed="rId7"/>
          <a:stretch>
            <a:fillRect/>
          </a:stretch>
        </p:blipFill>
        <p:spPr>
          <a:xfrm>
            <a:off x="5410884" y="3641771"/>
            <a:ext cx="4165841" cy="1088373"/>
          </a:xfrm>
          <a:prstGeom prst="rect">
            <a:avLst/>
          </a:prstGeom>
        </p:spPr>
      </p:pic>
      <p:pic>
        <p:nvPicPr>
          <p:cNvPr id="20" name="Picture 19">
            <a:extLst>
              <a:ext uri="{FF2B5EF4-FFF2-40B4-BE49-F238E27FC236}">
                <a16:creationId xmlns:a16="http://schemas.microsoft.com/office/drawing/2014/main" id="{454CD2AF-99A1-F9BF-12A4-B8C0F31A8AA2}"/>
              </a:ext>
            </a:extLst>
          </p:cNvPr>
          <p:cNvPicPr>
            <a:picLocks noChangeAspect="1"/>
          </p:cNvPicPr>
          <p:nvPr/>
        </p:nvPicPr>
        <p:blipFill>
          <a:blip r:embed="rId8"/>
          <a:stretch>
            <a:fillRect/>
          </a:stretch>
        </p:blipFill>
        <p:spPr>
          <a:xfrm rot="10800000" flipV="1">
            <a:off x="7817306" y="3481507"/>
            <a:ext cx="211455" cy="202261"/>
          </a:xfrm>
          <a:prstGeom prst="rect">
            <a:avLst/>
          </a:prstGeom>
        </p:spPr>
      </p:pic>
      <p:pic>
        <p:nvPicPr>
          <p:cNvPr id="22" name="Picture 21">
            <a:extLst>
              <a:ext uri="{FF2B5EF4-FFF2-40B4-BE49-F238E27FC236}">
                <a16:creationId xmlns:a16="http://schemas.microsoft.com/office/drawing/2014/main" id="{4F428469-CFE5-06F9-BC81-90ABD696ED1E}"/>
              </a:ext>
            </a:extLst>
          </p:cNvPr>
          <p:cNvPicPr>
            <a:picLocks noChangeAspect="1"/>
          </p:cNvPicPr>
          <p:nvPr/>
        </p:nvPicPr>
        <p:blipFill>
          <a:blip r:embed="rId9"/>
          <a:stretch>
            <a:fillRect/>
          </a:stretch>
        </p:blipFill>
        <p:spPr>
          <a:xfrm>
            <a:off x="3175492" y="1122604"/>
            <a:ext cx="818924" cy="1967106"/>
          </a:xfrm>
          <a:prstGeom prst="rect">
            <a:avLst/>
          </a:prstGeom>
        </p:spPr>
      </p:pic>
      <p:pic>
        <p:nvPicPr>
          <p:cNvPr id="5" name="Picture 4">
            <a:extLst>
              <a:ext uri="{FF2B5EF4-FFF2-40B4-BE49-F238E27FC236}">
                <a16:creationId xmlns:a16="http://schemas.microsoft.com/office/drawing/2014/main" id="{9792824C-31D5-5B08-BCD4-54DA77F2FE64}"/>
              </a:ext>
            </a:extLst>
          </p:cNvPr>
          <p:cNvPicPr>
            <a:picLocks noChangeAspect="1"/>
          </p:cNvPicPr>
          <p:nvPr/>
        </p:nvPicPr>
        <p:blipFill>
          <a:blip r:embed="rId10"/>
          <a:stretch>
            <a:fillRect/>
          </a:stretch>
        </p:blipFill>
        <p:spPr>
          <a:xfrm>
            <a:off x="2401172" y="1123949"/>
            <a:ext cx="752204" cy="1715699"/>
          </a:xfrm>
          <a:prstGeom prst="rect">
            <a:avLst/>
          </a:prstGeom>
        </p:spPr>
      </p:pic>
      <p:sp>
        <p:nvSpPr>
          <p:cNvPr id="10" name="TextBox 9">
            <a:extLst>
              <a:ext uri="{FF2B5EF4-FFF2-40B4-BE49-F238E27FC236}">
                <a16:creationId xmlns:a16="http://schemas.microsoft.com/office/drawing/2014/main" id="{A7DE180C-CA74-7488-BE1D-985B300199D2}"/>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4729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9578</TotalTime>
  <Words>2914</Words>
  <Application>Microsoft Office PowerPoint</Application>
  <PresentationFormat>Widescreen</PresentationFormat>
  <Paragraphs>284</Paragraphs>
  <Slides>25</Slides>
  <Notes>24</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-apple-system</vt:lpstr>
      <vt:lpstr>Futura Medium</vt:lpstr>
      <vt:lpstr>Generator</vt:lpstr>
      <vt:lpstr>inherit</vt:lpstr>
      <vt:lpstr>Lucida Grande</vt:lpstr>
      <vt:lpstr>NimbusRomNo9L-Regu</vt:lpstr>
      <vt:lpstr>NVIDIA Sans</vt:lpstr>
      <vt:lpstr>TrebuchetMS</vt:lpstr>
      <vt:lpstr>Arial</vt:lpstr>
      <vt:lpstr>Arial Rounded MT Bold</vt:lpstr>
      <vt:lpstr>Calibri</vt:lpstr>
      <vt:lpstr>Calibri Light</vt:lpstr>
      <vt:lpstr>Garamond</vt:lpstr>
      <vt:lpstr>Palatino Linotype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997</cp:revision>
  <cp:lastPrinted>2021-09-23T20:21:23Z</cp:lastPrinted>
  <dcterms:created xsi:type="dcterms:W3CDTF">2020-06-14T19:48:25Z</dcterms:created>
  <dcterms:modified xsi:type="dcterms:W3CDTF">2022-11-21T15:42:47Z</dcterms:modified>
</cp:coreProperties>
</file>